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85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84" r:id="rId17"/>
    <p:sldId id="286" r:id="rId18"/>
    <p:sldId id="272" r:id="rId19"/>
    <p:sldId id="273" r:id="rId20"/>
    <p:sldId id="283" r:id="rId21"/>
    <p:sldId id="274" r:id="rId22"/>
    <p:sldId id="275" r:id="rId23"/>
    <p:sldId id="277" r:id="rId24"/>
    <p:sldId id="278" r:id="rId25"/>
    <p:sldId id="282" r:id="rId26"/>
    <p:sldId id="280" r:id="rId27"/>
    <p:sldId id="281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1524" y="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C78BD-F039-482B-9D15-AB98B5C804B3}" type="datetimeFigureOut">
              <a:rPr lang="fr-FR" smtClean="0"/>
              <a:pPr/>
              <a:t>01/05/2012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BA576-5924-4122-B200-E9601B15E4D4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03028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1</a:t>
            </a:fld>
            <a:endParaRPr lang="fr-CH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10</a:t>
            </a:fld>
            <a:endParaRPr lang="fr-CH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11</a:t>
            </a:fld>
            <a:endParaRPr lang="fr-CH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12</a:t>
            </a:fld>
            <a:endParaRPr lang="fr-CH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13</a:t>
            </a:fld>
            <a:endParaRPr lang="fr-CH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14</a:t>
            </a:fld>
            <a:endParaRPr lang="fr-CH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15</a:t>
            </a:fld>
            <a:endParaRPr lang="fr-CH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16</a:t>
            </a:fld>
            <a:endParaRPr lang="fr-CH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17</a:t>
            </a:fld>
            <a:endParaRPr lang="fr-CH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18</a:t>
            </a:fld>
            <a:endParaRPr lang="fr-CH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19</a:t>
            </a:fld>
            <a:endParaRPr lang="fr-C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2</a:t>
            </a:fld>
            <a:endParaRPr lang="fr-CH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20</a:t>
            </a:fld>
            <a:endParaRPr lang="fr-CH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21</a:t>
            </a:fld>
            <a:endParaRPr lang="fr-CH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22</a:t>
            </a:fld>
            <a:endParaRPr lang="fr-CH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23</a:t>
            </a:fld>
            <a:endParaRPr lang="fr-CH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24</a:t>
            </a:fld>
            <a:endParaRPr lang="fr-CH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25</a:t>
            </a:fld>
            <a:endParaRPr lang="fr-CH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26</a:t>
            </a:fld>
            <a:endParaRPr lang="fr-CH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27</a:t>
            </a:fld>
            <a:endParaRPr lang="fr-C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3</a:t>
            </a:fld>
            <a:endParaRPr lang="fr-C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4</a:t>
            </a:fld>
            <a:endParaRPr lang="fr-C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5</a:t>
            </a:fld>
            <a:endParaRPr lang="fr-CH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6</a:t>
            </a:fld>
            <a:endParaRPr lang="fr-CH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7</a:t>
            </a:fld>
            <a:endParaRPr lang="fr-C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8</a:t>
            </a:fld>
            <a:endParaRPr lang="fr-C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A576-5924-4122-B200-E9601B15E4D4}" type="slidenum">
              <a:rPr lang="fr-CH" smtClean="0"/>
              <a:pPr/>
              <a:t>9</a:t>
            </a:fld>
            <a:endParaRPr lang="fr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F961C-A67E-4D89-B4DA-7B645E307C4D}" type="datetimeFigureOut">
              <a:rPr lang="fr-FR" smtClean="0"/>
              <a:pPr/>
              <a:t>01/05/2012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ADB-BF15-4D20-86AE-F76FCC4464C3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F961C-A67E-4D89-B4DA-7B645E307C4D}" type="datetimeFigureOut">
              <a:rPr lang="fr-FR" smtClean="0"/>
              <a:pPr/>
              <a:t>01/05/2012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ADB-BF15-4D20-86AE-F76FCC4464C3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F961C-A67E-4D89-B4DA-7B645E307C4D}" type="datetimeFigureOut">
              <a:rPr lang="fr-FR" smtClean="0"/>
              <a:pPr/>
              <a:t>01/05/2012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ADB-BF15-4D20-86AE-F76FCC4464C3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F961C-A67E-4D89-B4DA-7B645E307C4D}" type="datetimeFigureOut">
              <a:rPr lang="fr-FR" smtClean="0"/>
              <a:pPr/>
              <a:t>01/05/2012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ADB-BF15-4D20-86AE-F76FCC4464C3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F961C-A67E-4D89-B4DA-7B645E307C4D}" type="datetimeFigureOut">
              <a:rPr lang="fr-FR" smtClean="0"/>
              <a:pPr/>
              <a:t>01/05/2012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ADB-BF15-4D20-86AE-F76FCC4464C3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F961C-A67E-4D89-B4DA-7B645E307C4D}" type="datetimeFigureOut">
              <a:rPr lang="fr-FR" smtClean="0"/>
              <a:pPr/>
              <a:t>01/05/2012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ADB-BF15-4D20-86AE-F76FCC4464C3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F961C-A67E-4D89-B4DA-7B645E307C4D}" type="datetimeFigureOut">
              <a:rPr lang="fr-FR" smtClean="0"/>
              <a:pPr/>
              <a:t>01/05/2012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ADB-BF15-4D20-86AE-F76FCC4464C3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F961C-A67E-4D89-B4DA-7B645E307C4D}" type="datetimeFigureOut">
              <a:rPr lang="fr-FR" smtClean="0"/>
              <a:pPr/>
              <a:t>01/05/2012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ADB-BF15-4D20-86AE-F76FCC4464C3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F961C-A67E-4D89-B4DA-7B645E307C4D}" type="datetimeFigureOut">
              <a:rPr lang="fr-FR" smtClean="0"/>
              <a:pPr/>
              <a:t>01/05/2012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ADB-BF15-4D20-86AE-F76FCC4464C3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F961C-A67E-4D89-B4DA-7B645E307C4D}" type="datetimeFigureOut">
              <a:rPr lang="fr-FR" smtClean="0"/>
              <a:pPr/>
              <a:t>01/05/2012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ADB-BF15-4D20-86AE-F76FCC4464C3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F961C-A67E-4D89-B4DA-7B645E307C4D}" type="datetimeFigureOut">
              <a:rPr lang="fr-FR" smtClean="0"/>
              <a:pPr/>
              <a:t>01/05/2012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ADB-BF15-4D20-86AE-F76FCC4464C3}" type="slidenum">
              <a:rPr lang="fr-CH" smtClean="0"/>
              <a:pPr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F961C-A67E-4D89-B4DA-7B645E307C4D}" type="datetimeFigureOut">
              <a:rPr lang="fr-FR" smtClean="0"/>
              <a:pPr/>
              <a:t>01/05/2012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6CADB-BF15-4D20-86AE-F76FCC4464C3}" type="slidenum">
              <a:rPr lang="fr-CH" smtClean="0"/>
              <a:pPr/>
              <a:t>‹N°›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AG Pic-Vert 2012</a:t>
            </a:r>
            <a:br>
              <a:rPr lang="fr-CH" dirty="0" smtClean="0"/>
            </a:br>
            <a:r>
              <a:rPr lang="fr-CH" dirty="0" smtClean="0"/>
              <a:t>26 avril 2012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smtClean="0"/>
              <a:t>présentation de </a:t>
            </a:r>
            <a:r>
              <a:rPr lang="fr-CH" dirty="0" smtClean="0"/>
              <a:t>Lauren </a:t>
            </a:r>
            <a:r>
              <a:rPr lang="fr-CH" dirty="0" err="1" smtClean="0"/>
              <a:t>Baddeley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H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sans modification de zone -</a:t>
            </a:r>
            <a:r>
              <a:rPr lang="fr-CH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propositions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067944" y="2780928"/>
            <a:ext cx="44211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4. 	Abrogation des distances entre 	deux constructions</a:t>
            </a:r>
          </a:p>
          <a:p>
            <a:r>
              <a:rPr lang="fr-CH" dirty="0" smtClean="0"/>
              <a:t>	</a:t>
            </a:r>
            <a:r>
              <a:rPr lang="fr-CH" sz="1400" i="1" dirty="0" smtClean="0"/>
              <a:t>-&gt; les articles sur les vues droites sont 	suffisants</a:t>
            </a:r>
          </a:p>
          <a:p>
            <a:r>
              <a:rPr lang="fr-CH" sz="1400" b="1" i="1" dirty="0"/>
              <a:t>	</a:t>
            </a:r>
            <a:r>
              <a:rPr lang="fr-CH" sz="1400" b="1" i="1" dirty="0" smtClean="0"/>
              <a:t>- &gt; rend possible les constructions sur cour</a:t>
            </a:r>
          </a:p>
          <a:p>
            <a:endParaRPr lang="fr-CH" sz="1400" dirty="0" smtClean="0"/>
          </a:p>
          <a:p>
            <a:r>
              <a:rPr lang="fr-CH" dirty="0"/>
              <a:t>5. </a:t>
            </a:r>
            <a:r>
              <a:rPr lang="fr-CH" sz="1400" dirty="0" smtClean="0"/>
              <a:t>	</a:t>
            </a:r>
            <a:r>
              <a:rPr lang="fr-CH" dirty="0" smtClean="0"/>
              <a:t>Schéma d’étagement à supprimer</a:t>
            </a:r>
            <a:endParaRPr lang="fr-CH" dirty="0"/>
          </a:p>
          <a:p>
            <a:r>
              <a:rPr lang="fr-CH" sz="1400" dirty="0" smtClean="0"/>
              <a:t>	</a:t>
            </a:r>
            <a:r>
              <a:rPr lang="fr-CH" sz="1400" i="1" dirty="0" smtClean="0"/>
              <a:t>-&gt; conservation de la réglementation propre 	aux gabarits</a:t>
            </a:r>
            <a:endParaRPr lang="fr-CH" sz="1400" b="1" i="1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r>
              <a:rPr lang="fr-CH" sz="1400" i="1" dirty="0"/>
              <a:t>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1857356" y="1857364"/>
            <a:ext cx="307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Modifications législatives (LCI)</a:t>
            </a:r>
            <a:endParaRPr lang="fr-CH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005064"/>
            <a:ext cx="2991150" cy="196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sans modification de zone -</a:t>
            </a:r>
            <a:r>
              <a:rPr lang="fr-CH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propositions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716016" y="2786058"/>
            <a:ext cx="3960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6"/>
            </a:pPr>
            <a:r>
              <a:rPr lang="fr-CH" dirty="0" smtClean="0"/>
              <a:t>Eventuel:  introduction</a:t>
            </a:r>
          </a:p>
          <a:p>
            <a:pPr marL="342900" indent="-342900"/>
            <a:r>
              <a:rPr lang="fr-CH" dirty="0" smtClean="0"/>
              <a:t>	d’une distinction entre un « avant » et un « arrière » de parcelle</a:t>
            </a:r>
          </a:p>
          <a:p>
            <a:r>
              <a:rPr lang="fr-CH" dirty="0" smtClean="0"/>
              <a:t>	</a:t>
            </a:r>
            <a:endParaRPr lang="fr-CH" sz="1400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r>
              <a:rPr lang="fr-CH" sz="1400" i="1" dirty="0"/>
              <a:t>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1857356" y="1857364"/>
            <a:ext cx="307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Modifications législatives (LCI)</a:t>
            </a:r>
            <a:endParaRPr lang="fr-CH" b="1" dirty="0"/>
          </a:p>
        </p:txBody>
      </p:sp>
      <p:grpSp>
        <p:nvGrpSpPr>
          <p:cNvPr id="10" name="Groupe 9"/>
          <p:cNvGrpSpPr/>
          <p:nvPr/>
        </p:nvGrpSpPr>
        <p:grpSpPr>
          <a:xfrm>
            <a:off x="755576" y="2708920"/>
            <a:ext cx="3601822" cy="3359646"/>
            <a:chOff x="1104900" y="3067050"/>
            <a:chExt cx="3063479" cy="28575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3068960"/>
              <a:ext cx="3052763" cy="285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orme libre 6"/>
            <p:cNvSpPr/>
            <p:nvPr/>
          </p:nvSpPr>
          <p:spPr>
            <a:xfrm>
              <a:off x="1724025" y="3076575"/>
              <a:ext cx="2438400" cy="2847975"/>
            </a:xfrm>
            <a:custGeom>
              <a:avLst/>
              <a:gdLst>
                <a:gd name="connsiteX0" fmla="*/ 0 w 2438400"/>
                <a:gd name="connsiteY0" fmla="*/ 2847975 h 2847975"/>
                <a:gd name="connsiteX1" fmla="*/ 2219325 w 2438400"/>
                <a:gd name="connsiteY1" fmla="*/ 0 h 2847975"/>
                <a:gd name="connsiteX2" fmla="*/ 2438400 w 2438400"/>
                <a:gd name="connsiteY2" fmla="*/ 19050 h 2847975"/>
                <a:gd name="connsiteX3" fmla="*/ 2428875 w 2438400"/>
                <a:gd name="connsiteY3" fmla="*/ 266700 h 2847975"/>
                <a:gd name="connsiteX4" fmla="*/ 447675 w 2438400"/>
                <a:gd name="connsiteY4" fmla="*/ 2838450 h 2847975"/>
                <a:gd name="connsiteX5" fmla="*/ 0 w 2438400"/>
                <a:gd name="connsiteY5" fmla="*/ 2847975 h 284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400" h="2847975">
                  <a:moveTo>
                    <a:pt x="0" y="2847975"/>
                  </a:moveTo>
                  <a:lnTo>
                    <a:pt x="2219325" y="0"/>
                  </a:lnTo>
                  <a:lnTo>
                    <a:pt x="2438400" y="19050"/>
                  </a:lnTo>
                  <a:lnTo>
                    <a:pt x="2428875" y="266700"/>
                  </a:lnTo>
                  <a:lnTo>
                    <a:pt x="447675" y="2838450"/>
                  </a:lnTo>
                  <a:lnTo>
                    <a:pt x="0" y="2847975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orme libre 8"/>
            <p:cNvSpPr/>
            <p:nvPr/>
          </p:nvSpPr>
          <p:spPr>
            <a:xfrm>
              <a:off x="1104900" y="3067050"/>
              <a:ext cx="2495550" cy="2857500"/>
            </a:xfrm>
            <a:custGeom>
              <a:avLst/>
              <a:gdLst>
                <a:gd name="connsiteX0" fmla="*/ 266700 w 2495550"/>
                <a:gd name="connsiteY0" fmla="*/ 2838450 h 2857500"/>
                <a:gd name="connsiteX1" fmla="*/ 2495550 w 2495550"/>
                <a:gd name="connsiteY1" fmla="*/ 0 h 2857500"/>
                <a:gd name="connsiteX2" fmla="*/ 2076450 w 2495550"/>
                <a:gd name="connsiteY2" fmla="*/ 9525 h 2857500"/>
                <a:gd name="connsiteX3" fmla="*/ 9525 w 2495550"/>
                <a:gd name="connsiteY3" fmla="*/ 2600325 h 2857500"/>
                <a:gd name="connsiteX4" fmla="*/ 0 w 2495550"/>
                <a:gd name="connsiteY4" fmla="*/ 2857500 h 2857500"/>
                <a:gd name="connsiteX5" fmla="*/ 266700 w 2495550"/>
                <a:gd name="connsiteY5" fmla="*/ 2838450 h 285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5550" h="2857500">
                  <a:moveTo>
                    <a:pt x="266700" y="2838450"/>
                  </a:moveTo>
                  <a:lnTo>
                    <a:pt x="2495550" y="0"/>
                  </a:lnTo>
                  <a:lnTo>
                    <a:pt x="2076450" y="9525"/>
                  </a:lnTo>
                  <a:lnTo>
                    <a:pt x="9525" y="2600325"/>
                  </a:lnTo>
                  <a:lnTo>
                    <a:pt x="0" y="2857500"/>
                  </a:lnTo>
                  <a:lnTo>
                    <a:pt x="266700" y="283845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sans modification de zone -</a:t>
            </a:r>
            <a:r>
              <a:rPr lang="fr-CH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propositions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28794" y="2786059"/>
            <a:ext cx="542928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7"/>
            </a:pPr>
            <a:r>
              <a:rPr lang="fr-CH" dirty="0" smtClean="0"/>
              <a:t>Règlement du stationnement à revoir </a:t>
            </a:r>
          </a:p>
          <a:p>
            <a:pPr marL="342900" indent="-342900"/>
            <a:r>
              <a:rPr lang="fr-CH" dirty="0" smtClean="0"/>
              <a:t>	</a:t>
            </a:r>
            <a:r>
              <a:rPr lang="fr-CH" sz="1400" dirty="0" smtClean="0"/>
              <a:t>(actuel: 1.725 places / 100 m2 bruts planchers)</a:t>
            </a:r>
          </a:p>
          <a:p>
            <a:pPr marL="342900" indent="-342900">
              <a:buAutoNum type="arabicPeriod" startAt="7"/>
            </a:pPr>
            <a:endParaRPr lang="fr-CH" dirty="0" smtClean="0"/>
          </a:p>
          <a:p>
            <a:pPr marL="342900" indent="-342900"/>
            <a:r>
              <a:rPr lang="fr-CH" dirty="0" smtClean="0"/>
              <a:t>8. 	Reconnaissance des objets recensés</a:t>
            </a:r>
          </a:p>
          <a:p>
            <a:pPr marL="342900" indent="-342900">
              <a:buAutoNum type="arabicPeriod" startAt="7"/>
            </a:pPr>
            <a:endParaRPr lang="fr-CH" dirty="0" smtClean="0"/>
          </a:p>
          <a:p>
            <a:r>
              <a:rPr lang="fr-CH" dirty="0" smtClean="0"/>
              <a:t>	</a:t>
            </a:r>
            <a:endParaRPr lang="fr-CH" sz="1400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r>
              <a:rPr lang="fr-CH" sz="1400" i="1" dirty="0"/>
              <a:t>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1857356" y="1857364"/>
            <a:ext cx="3399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Modifications législatives (autres)</a:t>
            </a:r>
            <a:endParaRPr lang="fr-CH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077072"/>
            <a:ext cx="2232248" cy="14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sans modification de zone -</a:t>
            </a:r>
            <a:r>
              <a:rPr lang="fr-CH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propositions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28794" y="2786059"/>
            <a:ext cx="542928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CH" dirty="0" smtClean="0"/>
              <a:t>Etude de la densification de la zone villa dans les </a:t>
            </a:r>
            <a:r>
              <a:rPr lang="fr-CH" dirty="0" err="1" smtClean="0"/>
              <a:t>PDCom</a:t>
            </a:r>
            <a:r>
              <a:rPr lang="fr-CH" dirty="0" smtClean="0"/>
              <a:t> obligatoire</a:t>
            </a:r>
          </a:p>
          <a:p>
            <a:pPr marL="342900" indent="-342900">
              <a:buAutoNum type="arabicPeriod"/>
            </a:pPr>
            <a:endParaRPr lang="fr-CH" dirty="0" smtClean="0"/>
          </a:p>
          <a:p>
            <a:pPr marL="800100" lvl="1" indent="-342900">
              <a:buFontTx/>
              <a:buChar char="-"/>
            </a:pPr>
            <a:r>
              <a:rPr lang="fr-CH" sz="1400" dirty="0" smtClean="0"/>
              <a:t>Définition d’un maillage vert et d’une charpente paysagère à maintenir</a:t>
            </a:r>
          </a:p>
          <a:p>
            <a:pPr marL="800100" lvl="1" indent="-342900">
              <a:buFontTx/>
              <a:buChar char="-"/>
            </a:pPr>
            <a:r>
              <a:rPr lang="fr-CH" sz="1400" dirty="0" smtClean="0"/>
              <a:t>Structuration de l’espace public et des cheminements ( + éventuels équipements)</a:t>
            </a:r>
          </a:p>
          <a:p>
            <a:pPr marL="800100" lvl="1" indent="-342900">
              <a:buFontTx/>
              <a:buChar char="-"/>
            </a:pPr>
            <a:r>
              <a:rPr lang="fr-CH" sz="1400" dirty="0" smtClean="0"/>
              <a:t>Relevé des éléments remarquables</a:t>
            </a:r>
          </a:p>
          <a:p>
            <a:pPr marL="800100" lvl="1" indent="-342900">
              <a:buFontTx/>
              <a:buChar char="-"/>
            </a:pPr>
            <a:r>
              <a:rPr lang="fr-CH" sz="1400" u="sng" dirty="0" smtClean="0"/>
              <a:t>Obligation</a:t>
            </a:r>
            <a:r>
              <a:rPr lang="fr-CH" sz="1400" dirty="0" smtClean="0"/>
              <a:t> pour les communes de rentrer en matière, de dialoguer avec les instances cantonales et de définir une stratégie </a:t>
            </a:r>
          </a:p>
          <a:p>
            <a:pPr marL="342900" indent="-342900"/>
            <a:endParaRPr lang="fr-CH" dirty="0" smtClean="0"/>
          </a:p>
          <a:p>
            <a:r>
              <a:rPr lang="fr-CH" dirty="0" smtClean="0"/>
              <a:t>	</a:t>
            </a:r>
            <a:endParaRPr lang="fr-CH" sz="1400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r>
              <a:rPr lang="fr-CH" sz="1400" i="1" dirty="0"/>
              <a:t>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1857356" y="1857364"/>
            <a:ext cx="2878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Modifications de la pratique</a:t>
            </a:r>
            <a:endParaRPr lang="fr-CH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sans modification de zone -</a:t>
            </a:r>
            <a:r>
              <a:rPr lang="fr-CH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propositions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28794" y="2786059"/>
            <a:ext cx="54292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fr-CH" dirty="0" smtClean="0"/>
              <a:t>2.	Directives à renforcer</a:t>
            </a:r>
          </a:p>
          <a:p>
            <a:pPr marL="342900" indent="-342900">
              <a:buAutoNum type="arabicPeriod"/>
            </a:pPr>
            <a:endParaRPr lang="fr-CH" dirty="0" smtClean="0"/>
          </a:p>
          <a:p>
            <a:pPr marL="800100" lvl="1" indent="-342900">
              <a:buFontTx/>
              <a:buChar char="-"/>
            </a:pPr>
            <a:r>
              <a:rPr lang="fr-CH" sz="1400" dirty="0" smtClean="0"/>
              <a:t>Protection des arbres et haies vives</a:t>
            </a:r>
          </a:p>
          <a:p>
            <a:pPr marL="800100" lvl="1" indent="-342900">
              <a:buFontTx/>
              <a:buChar char="-"/>
            </a:pPr>
            <a:r>
              <a:rPr lang="fr-CH" sz="1400" dirty="0" smtClean="0"/>
              <a:t>Défragmentation du territoire (parcelles entièrement clôturées à proscrire)</a:t>
            </a:r>
          </a:p>
          <a:p>
            <a:pPr marL="800100" lvl="1" indent="-342900">
              <a:buFontTx/>
              <a:buChar char="-"/>
            </a:pPr>
            <a:endParaRPr lang="fr-CH" sz="1400" dirty="0" smtClean="0"/>
          </a:p>
          <a:p>
            <a:pPr marL="342900" indent="-342900"/>
            <a:r>
              <a:rPr lang="fr-CH" dirty="0" smtClean="0"/>
              <a:t>3.	Limitation de la fragmentation parcellaire</a:t>
            </a:r>
          </a:p>
          <a:p>
            <a:pPr marL="800100" lvl="1" indent="-342900"/>
            <a:r>
              <a:rPr lang="fr-CH" sz="1400" dirty="0" smtClean="0"/>
              <a:t>	</a:t>
            </a:r>
          </a:p>
          <a:p>
            <a:pPr marL="342900" indent="-342900"/>
            <a:endParaRPr lang="fr-CH" dirty="0" smtClean="0"/>
          </a:p>
          <a:p>
            <a:r>
              <a:rPr lang="fr-CH" dirty="0" smtClean="0"/>
              <a:t>	</a:t>
            </a:r>
            <a:endParaRPr lang="fr-CH" sz="1400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r>
              <a:rPr lang="fr-CH" sz="1400" i="1" dirty="0"/>
              <a:t>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1857356" y="1857364"/>
            <a:ext cx="2878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Modifications de la pratique</a:t>
            </a:r>
            <a:endParaRPr lang="fr-CH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sans modification de zone -</a:t>
            </a:r>
            <a:r>
              <a:rPr lang="fr-CH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propositions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28794" y="2786059"/>
            <a:ext cx="542928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fr-CH" dirty="0" smtClean="0"/>
          </a:p>
          <a:p>
            <a:r>
              <a:rPr lang="fr-CH" dirty="0" smtClean="0"/>
              <a:t>	</a:t>
            </a:r>
            <a:endParaRPr lang="fr-CH" sz="1400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r>
              <a:rPr lang="fr-CH" sz="1400" i="1" dirty="0"/>
              <a:t>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1857356" y="1857364"/>
            <a:ext cx="333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Des perspectives prometteuses…</a:t>
            </a:r>
            <a:endParaRPr lang="fr-CH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139952" y="2420888"/>
            <a:ext cx="446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CH" sz="1400" dirty="0" smtClean="0"/>
              <a:t> 	Avantages pour les propriétaires</a:t>
            </a:r>
          </a:p>
          <a:p>
            <a:pPr>
              <a:buFontTx/>
              <a:buChar char="-"/>
            </a:pPr>
            <a:r>
              <a:rPr lang="fr-CH" sz="1400" dirty="0" smtClean="0"/>
              <a:t> 	Structuration des quartiers, revalorisation de 	l’espace public et renforcement du maillage 	vert</a:t>
            </a:r>
          </a:p>
          <a:p>
            <a:pPr>
              <a:buFontTx/>
              <a:buChar char="-"/>
            </a:pPr>
            <a:r>
              <a:rPr lang="fr-CH" sz="1400" dirty="0" smtClean="0"/>
              <a:t> 	Densification « organique » et potentiel 	certain (alternative pour les autorités)</a:t>
            </a:r>
            <a:endParaRPr lang="en-US" sz="1400" dirty="0"/>
          </a:p>
        </p:txBody>
      </p:sp>
      <p:grpSp>
        <p:nvGrpSpPr>
          <p:cNvPr id="16" name="Groupe 15"/>
          <p:cNvGrpSpPr/>
          <p:nvPr/>
        </p:nvGrpSpPr>
        <p:grpSpPr>
          <a:xfrm>
            <a:off x="899592" y="2420888"/>
            <a:ext cx="2592288" cy="1627716"/>
            <a:chOff x="1078310" y="2636912"/>
            <a:chExt cx="2592288" cy="1627716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8310" y="2636912"/>
              <a:ext cx="2592288" cy="1627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Forme libre 7"/>
            <p:cNvSpPr/>
            <p:nvPr/>
          </p:nvSpPr>
          <p:spPr>
            <a:xfrm>
              <a:off x="1356296" y="3602831"/>
              <a:ext cx="533400" cy="421482"/>
            </a:xfrm>
            <a:custGeom>
              <a:avLst/>
              <a:gdLst>
                <a:gd name="connsiteX0" fmla="*/ 202406 w 533400"/>
                <a:gd name="connsiteY0" fmla="*/ 0 h 421482"/>
                <a:gd name="connsiteX1" fmla="*/ 533400 w 533400"/>
                <a:gd name="connsiteY1" fmla="*/ 290513 h 421482"/>
                <a:gd name="connsiteX2" fmla="*/ 242887 w 533400"/>
                <a:gd name="connsiteY2" fmla="*/ 421482 h 421482"/>
                <a:gd name="connsiteX3" fmla="*/ 0 w 533400"/>
                <a:gd name="connsiteY3" fmla="*/ 190500 h 421482"/>
                <a:gd name="connsiteX4" fmla="*/ 202406 w 533400"/>
                <a:gd name="connsiteY4" fmla="*/ 0 h 42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00" h="421482">
                  <a:moveTo>
                    <a:pt x="202406" y="0"/>
                  </a:moveTo>
                  <a:lnTo>
                    <a:pt x="533400" y="290513"/>
                  </a:lnTo>
                  <a:lnTo>
                    <a:pt x="242887" y="421482"/>
                  </a:lnTo>
                  <a:lnTo>
                    <a:pt x="0" y="190500"/>
                  </a:lnTo>
                  <a:lnTo>
                    <a:pt x="20240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orme libre 8"/>
            <p:cNvSpPr/>
            <p:nvPr/>
          </p:nvSpPr>
          <p:spPr>
            <a:xfrm>
              <a:off x="2108771" y="3381375"/>
              <a:ext cx="478631" cy="357188"/>
            </a:xfrm>
            <a:custGeom>
              <a:avLst/>
              <a:gdLst>
                <a:gd name="connsiteX0" fmla="*/ 0 w 478631"/>
                <a:gd name="connsiteY0" fmla="*/ 247650 h 357188"/>
                <a:gd name="connsiteX1" fmla="*/ 288131 w 478631"/>
                <a:gd name="connsiteY1" fmla="*/ 0 h 357188"/>
                <a:gd name="connsiteX2" fmla="*/ 478631 w 478631"/>
                <a:gd name="connsiteY2" fmla="*/ 202406 h 357188"/>
                <a:gd name="connsiteX3" fmla="*/ 114300 w 478631"/>
                <a:gd name="connsiteY3" fmla="*/ 357188 h 357188"/>
                <a:gd name="connsiteX4" fmla="*/ 0 w 478631"/>
                <a:gd name="connsiteY4" fmla="*/ 247650 h 35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31" h="357188">
                  <a:moveTo>
                    <a:pt x="0" y="247650"/>
                  </a:moveTo>
                  <a:lnTo>
                    <a:pt x="288131" y="0"/>
                  </a:lnTo>
                  <a:lnTo>
                    <a:pt x="478631" y="202406"/>
                  </a:lnTo>
                  <a:lnTo>
                    <a:pt x="114300" y="357188"/>
                  </a:lnTo>
                  <a:lnTo>
                    <a:pt x="0" y="24765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orme libre 10"/>
            <p:cNvSpPr/>
            <p:nvPr/>
          </p:nvSpPr>
          <p:spPr>
            <a:xfrm>
              <a:off x="2339752" y="3740944"/>
              <a:ext cx="535781" cy="490537"/>
            </a:xfrm>
            <a:custGeom>
              <a:avLst/>
              <a:gdLst>
                <a:gd name="connsiteX0" fmla="*/ 2381 w 535781"/>
                <a:gd name="connsiteY0" fmla="*/ 200025 h 490537"/>
                <a:gd name="connsiteX1" fmla="*/ 2381 w 535781"/>
                <a:gd name="connsiteY1" fmla="*/ 200025 h 490537"/>
                <a:gd name="connsiteX2" fmla="*/ 0 w 535781"/>
                <a:gd name="connsiteY2" fmla="*/ 128587 h 490537"/>
                <a:gd name="connsiteX3" fmla="*/ 238125 w 535781"/>
                <a:gd name="connsiteY3" fmla="*/ 0 h 490537"/>
                <a:gd name="connsiteX4" fmla="*/ 535781 w 535781"/>
                <a:gd name="connsiteY4" fmla="*/ 233362 h 490537"/>
                <a:gd name="connsiteX5" fmla="*/ 330994 w 535781"/>
                <a:gd name="connsiteY5" fmla="*/ 490537 h 490537"/>
                <a:gd name="connsiteX6" fmla="*/ 2381 w 535781"/>
                <a:gd name="connsiteY6" fmla="*/ 200025 h 49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5781" h="490537">
                  <a:moveTo>
                    <a:pt x="2381" y="200025"/>
                  </a:moveTo>
                  <a:lnTo>
                    <a:pt x="2381" y="200025"/>
                  </a:lnTo>
                  <a:cubicBezTo>
                    <a:pt x="1587" y="176212"/>
                    <a:pt x="794" y="152400"/>
                    <a:pt x="0" y="128587"/>
                  </a:cubicBezTo>
                  <a:lnTo>
                    <a:pt x="238125" y="0"/>
                  </a:lnTo>
                  <a:lnTo>
                    <a:pt x="535781" y="233362"/>
                  </a:lnTo>
                  <a:lnTo>
                    <a:pt x="330994" y="490537"/>
                  </a:lnTo>
                  <a:lnTo>
                    <a:pt x="2381" y="20002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3224213" y="2821781"/>
              <a:ext cx="411956" cy="328613"/>
            </a:xfrm>
            <a:custGeom>
              <a:avLst/>
              <a:gdLst>
                <a:gd name="connsiteX0" fmla="*/ 0 w 411956"/>
                <a:gd name="connsiteY0" fmla="*/ 150019 h 328613"/>
                <a:gd name="connsiteX1" fmla="*/ 0 w 411956"/>
                <a:gd name="connsiteY1" fmla="*/ 150019 h 328613"/>
                <a:gd name="connsiteX2" fmla="*/ 135731 w 411956"/>
                <a:gd name="connsiteY2" fmla="*/ 0 h 328613"/>
                <a:gd name="connsiteX3" fmla="*/ 411956 w 411956"/>
                <a:gd name="connsiteY3" fmla="*/ 228600 h 328613"/>
                <a:gd name="connsiteX4" fmla="*/ 195262 w 411956"/>
                <a:gd name="connsiteY4" fmla="*/ 328613 h 328613"/>
                <a:gd name="connsiteX5" fmla="*/ 0 w 411956"/>
                <a:gd name="connsiteY5" fmla="*/ 150019 h 32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956" h="328613">
                  <a:moveTo>
                    <a:pt x="0" y="150019"/>
                  </a:moveTo>
                  <a:lnTo>
                    <a:pt x="0" y="150019"/>
                  </a:lnTo>
                  <a:lnTo>
                    <a:pt x="135731" y="0"/>
                  </a:lnTo>
                  <a:lnTo>
                    <a:pt x="411956" y="228600"/>
                  </a:lnTo>
                  <a:lnTo>
                    <a:pt x="195262" y="328613"/>
                  </a:lnTo>
                  <a:lnTo>
                    <a:pt x="0" y="1500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1352550" y="4119563"/>
              <a:ext cx="428625" cy="142875"/>
            </a:xfrm>
            <a:custGeom>
              <a:avLst/>
              <a:gdLst>
                <a:gd name="connsiteX0" fmla="*/ 0 w 428625"/>
                <a:gd name="connsiteY0" fmla="*/ 133350 h 142875"/>
                <a:gd name="connsiteX1" fmla="*/ 280988 w 428625"/>
                <a:gd name="connsiteY1" fmla="*/ 0 h 142875"/>
                <a:gd name="connsiteX2" fmla="*/ 428625 w 428625"/>
                <a:gd name="connsiteY2" fmla="*/ 123825 h 142875"/>
                <a:gd name="connsiteX3" fmla="*/ 409575 w 428625"/>
                <a:gd name="connsiteY3" fmla="*/ 142875 h 142875"/>
                <a:gd name="connsiteX4" fmla="*/ 0 w 428625"/>
                <a:gd name="connsiteY4" fmla="*/ 13335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5" h="142875">
                  <a:moveTo>
                    <a:pt x="0" y="133350"/>
                  </a:moveTo>
                  <a:lnTo>
                    <a:pt x="280988" y="0"/>
                  </a:lnTo>
                  <a:lnTo>
                    <a:pt x="428625" y="123825"/>
                  </a:lnTo>
                  <a:lnTo>
                    <a:pt x="409575" y="142875"/>
                  </a:lnTo>
                  <a:lnTo>
                    <a:pt x="0" y="13335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861048"/>
            <a:ext cx="27267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orme libre 18"/>
          <p:cNvSpPr/>
          <p:nvPr/>
        </p:nvSpPr>
        <p:spPr>
          <a:xfrm>
            <a:off x="3860006" y="4595813"/>
            <a:ext cx="1004888" cy="869156"/>
          </a:xfrm>
          <a:custGeom>
            <a:avLst/>
            <a:gdLst>
              <a:gd name="connsiteX0" fmla="*/ 800100 w 1004888"/>
              <a:gd name="connsiteY0" fmla="*/ 869156 h 869156"/>
              <a:gd name="connsiteX1" fmla="*/ 1004888 w 1004888"/>
              <a:gd name="connsiteY1" fmla="*/ 292893 h 869156"/>
              <a:gd name="connsiteX2" fmla="*/ 223838 w 1004888"/>
              <a:gd name="connsiteY2" fmla="*/ 0 h 869156"/>
              <a:gd name="connsiteX3" fmla="*/ 0 w 1004888"/>
              <a:gd name="connsiteY3" fmla="*/ 590550 h 869156"/>
              <a:gd name="connsiteX4" fmla="*/ 214313 w 1004888"/>
              <a:gd name="connsiteY4" fmla="*/ 671512 h 869156"/>
              <a:gd name="connsiteX5" fmla="*/ 345282 w 1004888"/>
              <a:gd name="connsiteY5" fmla="*/ 297656 h 869156"/>
              <a:gd name="connsiteX6" fmla="*/ 728663 w 1004888"/>
              <a:gd name="connsiteY6" fmla="*/ 426243 h 869156"/>
              <a:gd name="connsiteX7" fmla="*/ 600075 w 1004888"/>
              <a:gd name="connsiteY7" fmla="*/ 802481 h 869156"/>
              <a:gd name="connsiteX8" fmla="*/ 800100 w 1004888"/>
              <a:gd name="connsiteY8" fmla="*/ 869156 h 86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4888" h="869156">
                <a:moveTo>
                  <a:pt x="800100" y="869156"/>
                </a:moveTo>
                <a:lnTo>
                  <a:pt x="1004888" y="292893"/>
                </a:lnTo>
                <a:lnTo>
                  <a:pt x="223838" y="0"/>
                </a:lnTo>
                <a:lnTo>
                  <a:pt x="0" y="590550"/>
                </a:lnTo>
                <a:lnTo>
                  <a:pt x="214313" y="671512"/>
                </a:lnTo>
                <a:lnTo>
                  <a:pt x="345282" y="297656"/>
                </a:lnTo>
                <a:lnTo>
                  <a:pt x="728663" y="426243"/>
                </a:lnTo>
                <a:lnTo>
                  <a:pt x="600075" y="802481"/>
                </a:lnTo>
                <a:lnTo>
                  <a:pt x="800100" y="86915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rme libre 19"/>
          <p:cNvSpPr/>
          <p:nvPr/>
        </p:nvSpPr>
        <p:spPr>
          <a:xfrm>
            <a:off x="3919538" y="4786313"/>
            <a:ext cx="735806" cy="681037"/>
          </a:xfrm>
          <a:custGeom>
            <a:avLst/>
            <a:gdLst>
              <a:gd name="connsiteX0" fmla="*/ 171450 w 735806"/>
              <a:gd name="connsiteY0" fmla="*/ 483393 h 681037"/>
              <a:gd name="connsiteX1" fmla="*/ 297656 w 735806"/>
              <a:gd name="connsiteY1" fmla="*/ 123825 h 681037"/>
              <a:gd name="connsiteX2" fmla="*/ 650081 w 735806"/>
              <a:gd name="connsiteY2" fmla="*/ 242887 h 681037"/>
              <a:gd name="connsiteX3" fmla="*/ 523875 w 735806"/>
              <a:gd name="connsiteY3" fmla="*/ 607218 h 681037"/>
              <a:gd name="connsiteX4" fmla="*/ 735806 w 735806"/>
              <a:gd name="connsiteY4" fmla="*/ 681037 h 681037"/>
              <a:gd name="connsiteX5" fmla="*/ 735806 w 735806"/>
              <a:gd name="connsiteY5" fmla="*/ 647700 h 681037"/>
              <a:gd name="connsiteX6" fmla="*/ 728662 w 735806"/>
              <a:gd name="connsiteY6" fmla="*/ 130968 h 681037"/>
              <a:gd name="connsiteX7" fmla="*/ 209550 w 735806"/>
              <a:gd name="connsiteY7" fmla="*/ 0 h 681037"/>
              <a:gd name="connsiteX8" fmla="*/ 209550 w 735806"/>
              <a:gd name="connsiteY8" fmla="*/ 26193 h 681037"/>
              <a:gd name="connsiteX9" fmla="*/ 0 w 735806"/>
              <a:gd name="connsiteY9" fmla="*/ 421481 h 681037"/>
              <a:gd name="connsiteX10" fmla="*/ 171450 w 735806"/>
              <a:gd name="connsiteY10" fmla="*/ 483393 h 68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5806" h="681037">
                <a:moveTo>
                  <a:pt x="171450" y="483393"/>
                </a:moveTo>
                <a:lnTo>
                  <a:pt x="297656" y="123825"/>
                </a:lnTo>
                <a:lnTo>
                  <a:pt x="650081" y="242887"/>
                </a:lnTo>
                <a:lnTo>
                  <a:pt x="523875" y="607218"/>
                </a:lnTo>
                <a:lnTo>
                  <a:pt x="735806" y="681037"/>
                </a:lnTo>
                <a:lnTo>
                  <a:pt x="735806" y="647700"/>
                </a:lnTo>
                <a:cubicBezTo>
                  <a:pt x="733425" y="475456"/>
                  <a:pt x="731043" y="303212"/>
                  <a:pt x="728662" y="130968"/>
                </a:cubicBezTo>
                <a:lnTo>
                  <a:pt x="209550" y="0"/>
                </a:lnTo>
                <a:lnTo>
                  <a:pt x="209550" y="26193"/>
                </a:lnTo>
                <a:lnTo>
                  <a:pt x="0" y="421481"/>
                </a:lnTo>
                <a:lnTo>
                  <a:pt x="171450" y="48339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rme libre 17"/>
          <p:cNvSpPr/>
          <p:nvPr/>
        </p:nvSpPr>
        <p:spPr>
          <a:xfrm>
            <a:off x="4414838" y="4786313"/>
            <a:ext cx="419100" cy="500062"/>
          </a:xfrm>
          <a:custGeom>
            <a:avLst/>
            <a:gdLst>
              <a:gd name="connsiteX0" fmla="*/ 0 w 419100"/>
              <a:gd name="connsiteY0" fmla="*/ 383381 h 500062"/>
              <a:gd name="connsiteX1" fmla="*/ 154781 w 419100"/>
              <a:gd name="connsiteY1" fmla="*/ 0 h 500062"/>
              <a:gd name="connsiteX2" fmla="*/ 419100 w 419100"/>
              <a:gd name="connsiteY2" fmla="*/ 95250 h 500062"/>
              <a:gd name="connsiteX3" fmla="*/ 276225 w 419100"/>
              <a:gd name="connsiteY3" fmla="*/ 500062 h 500062"/>
              <a:gd name="connsiteX4" fmla="*/ 0 w 419100"/>
              <a:gd name="connsiteY4" fmla="*/ 383381 h 50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" h="500062">
                <a:moveTo>
                  <a:pt x="0" y="383381"/>
                </a:moveTo>
                <a:lnTo>
                  <a:pt x="154781" y="0"/>
                </a:lnTo>
                <a:lnTo>
                  <a:pt x="419100" y="95250"/>
                </a:lnTo>
                <a:lnTo>
                  <a:pt x="276225" y="500062"/>
                </a:lnTo>
                <a:lnTo>
                  <a:pt x="0" y="383381"/>
                </a:lnTo>
                <a:close/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rme libre 21"/>
          <p:cNvSpPr/>
          <p:nvPr/>
        </p:nvSpPr>
        <p:spPr>
          <a:xfrm>
            <a:off x="3429000" y="4200525"/>
            <a:ext cx="1743075" cy="1352550"/>
          </a:xfrm>
          <a:custGeom>
            <a:avLst/>
            <a:gdLst>
              <a:gd name="connsiteX0" fmla="*/ 1438275 w 1743075"/>
              <a:gd name="connsiteY0" fmla="*/ 1352550 h 1352550"/>
              <a:gd name="connsiteX1" fmla="*/ 1743075 w 1743075"/>
              <a:gd name="connsiteY1" fmla="*/ 552450 h 1352550"/>
              <a:gd name="connsiteX2" fmla="*/ 238125 w 1743075"/>
              <a:gd name="connsiteY2" fmla="*/ 0 h 1352550"/>
              <a:gd name="connsiteX3" fmla="*/ 0 w 1743075"/>
              <a:gd name="connsiteY3" fmla="*/ 685800 h 1352550"/>
              <a:gd name="connsiteX4" fmla="*/ 76200 w 1743075"/>
              <a:gd name="connsiteY4" fmla="*/ 838200 h 1352550"/>
              <a:gd name="connsiteX5" fmla="*/ 1438275 w 1743075"/>
              <a:gd name="connsiteY5" fmla="*/ 135255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3075" h="1352550">
                <a:moveTo>
                  <a:pt x="1438275" y="1352550"/>
                </a:moveTo>
                <a:lnTo>
                  <a:pt x="1743075" y="552450"/>
                </a:lnTo>
                <a:lnTo>
                  <a:pt x="238125" y="0"/>
                </a:lnTo>
                <a:lnTo>
                  <a:pt x="0" y="685800"/>
                </a:lnTo>
                <a:lnTo>
                  <a:pt x="76200" y="838200"/>
                </a:lnTo>
                <a:lnTo>
                  <a:pt x="1438275" y="1352550"/>
                </a:lnTo>
                <a:close/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sans modification de zone -</a:t>
            </a:r>
            <a:r>
              <a:rPr lang="fr-CH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propositions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28794" y="2786059"/>
            <a:ext cx="542928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fr-CH" dirty="0" smtClean="0"/>
          </a:p>
          <a:p>
            <a:r>
              <a:rPr lang="fr-CH" dirty="0" smtClean="0"/>
              <a:t>	</a:t>
            </a:r>
            <a:endParaRPr lang="fr-CH" sz="1400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r>
              <a:rPr lang="fr-CH" sz="1400" i="1" dirty="0"/>
              <a:t>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1857356" y="1857364"/>
            <a:ext cx="333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Des perspectives prometteuses…</a:t>
            </a:r>
            <a:endParaRPr lang="fr-CH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139952" y="2420888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CH" sz="1400" dirty="0" smtClean="0"/>
              <a:t> 	Un renouvellement typologique?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276872"/>
            <a:ext cx="2880320" cy="192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501008"/>
            <a:ext cx="2964714" cy="186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437112"/>
            <a:ext cx="2345932" cy="167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ZoneTexte 25"/>
          <p:cNvSpPr txBox="1"/>
          <p:nvPr/>
        </p:nvSpPr>
        <p:spPr>
          <a:xfrm>
            <a:off x="6516216" y="4797152"/>
            <a:ext cx="894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err="1" smtClean="0">
                <a:solidFill>
                  <a:schemeClr val="bg2">
                    <a:lumMod val="50000"/>
                  </a:schemeClr>
                </a:solidFill>
                <a:latin typeface="Futura Lt BT" pitchFamily="34" charset="0"/>
              </a:rPr>
              <a:t>Townhouse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Futura Lt BT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779912" y="5805264"/>
            <a:ext cx="1776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solidFill>
                  <a:schemeClr val="bg2">
                    <a:lumMod val="50000"/>
                  </a:schemeClr>
                </a:solidFill>
                <a:latin typeface="Futura Lt BT" pitchFamily="34" charset="0"/>
              </a:rPr>
              <a:t>Patios (« condominium »)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Futura Lt BT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779912" y="3068960"/>
            <a:ext cx="1877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solidFill>
                  <a:schemeClr val="bg2">
                    <a:lumMod val="50000"/>
                  </a:schemeClr>
                </a:solidFill>
                <a:latin typeface="Futura Lt BT" pitchFamily="34" charset="0"/>
              </a:rPr>
              <a:t>Domaine sur cour à </a:t>
            </a:r>
            <a:r>
              <a:rPr lang="fr-CH" sz="1200" dirty="0" err="1" smtClean="0">
                <a:solidFill>
                  <a:schemeClr val="bg2">
                    <a:lumMod val="50000"/>
                  </a:schemeClr>
                </a:solidFill>
                <a:latin typeface="Futura Lt BT" pitchFamily="34" charset="0"/>
              </a:rPr>
              <a:t>Peissy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Futura Lt BT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avec modification de zone –</a:t>
            </a:r>
            <a:r>
              <a:rPr lang="fr-CH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état des lieux succinct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772816"/>
            <a:ext cx="4452433" cy="377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077072"/>
            <a:ext cx="3168352" cy="184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899592" y="2060848"/>
            <a:ext cx="30963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CH" sz="1400" dirty="0" smtClean="0"/>
              <a:t>Des  nouveaux quartiers « périurbains »</a:t>
            </a:r>
          </a:p>
          <a:p>
            <a:pPr marL="342900" indent="-342900">
              <a:buFontTx/>
              <a:buChar char="-"/>
            </a:pPr>
            <a:r>
              <a:rPr lang="fr-CH" sz="1400" dirty="0" smtClean="0"/>
              <a:t>Un impact majeur de la densification</a:t>
            </a:r>
          </a:p>
          <a:p>
            <a:pPr marL="342900" indent="-342900">
              <a:buFontTx/>
              <a:buChar char="-"/>
            </a:pPr>
            <a:r>
              <a:rPr lang="fr-CH" sz="1400" dirty="0" smtClean="0"/>
              <a:t>Un rendement faible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1187623" y="857232"/>
            <a:ext cx="7294986" cy="5442559"/>
            <a:chOff x="1187623" y="857232"/>
            <a:chExt cx="7294986" cy="5442559"/>
          </a:xfrm>
        </p:grpSpPr>
        <p:sp>
          <p:nvSpPr>
            <p:cNvPr id="2" name="ZoneTexte 1"/>
            <p:cNvSpPr txBox="1"/>
            <p:nvPr/>
          </p:nvSpPr>
          <p:spPr>
            <a:xfrm>
              <a:off x="2456536" y="857232"/>
              <a:ext cx="602607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CH" sz="2200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DENSIFICATION DE LA ZONE VILLA</a:t>
              </a:r>
            </a:p>
            <a:p>
              <a:pPr algn="r"/>
              <a:r>
                <a:rPr lang="fr-CH" sz="1600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Densification avec modification de zone -</a:t>
              </a:r>
              <a:r>
                <a:rPr lang="fr-CH" sz="16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enjeux</a:t>
              </a:r>
            </a:p>
            <a:p>
              <a:pPr algn="r"/>
              <a:endPara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fr-CH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fr-CH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5857884" y="5715016"/>
              <a:ext cx="26157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CH" sz="1400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CAT – CR du groupe de réflexion</a:t>
              </a:r>
            </a:p>
            <a:p>
              <a:pPr algn="r"/>
              <a:endParaRPr lang="fr-CH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4572000" y="2071678"/>
              <a:ext cx="3857652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fr-CH" sz="1400" dirty="0" smtClean="0"/>
                <a:t>Améliorations morphologiques et architecturales de la production genevoise</a:t>
              </a:r>
            </a:p>
            <a:p>
              <a:pPr marL="342900" indent="-342900">
                <a:buFontTx/>
                <a:buChar char="-"/>
              </a:pPr>
              <a:r>
                <a:rPr lang="fr-CH" sz="1400" dirty="0" smtClean="0"/>
                <a:t>Amélioration du rendement d’utilisation des ressources foncières</a:t>
              </a:r>
            </a:p>
            <a:p>
              <a:pPr marL="342900" indent="-342900">
                <a:buFontTx/>
                <a:buChar char="-"/>
              </a:pPr>
              <a:r>
                <a:rPr lang="fr-CH" sz="1400" dirty="0" smtClean="0"/>
                <a:t>Accélération des processus</a:t>
              </a:r>
            </a:p>
            <a:p>
              <a:pPr marL="342900" indent="-342900">
                <a:buFontTx/>
                <a:buChar char="-"/>
              </a:pPr>
              <a:r>
                <a:rPr lang="fr-CH" sz="1400" dirty="0" smtClean="0"/>
                <a:t>Préservation de l’intérêt des propriétaires</a:t>
              </a:r>
            </a:p>
            <a:p>
              <a:pPr marL="342900" indent="-342900">
                <a:buFontTx/>
                <a:buChar char="-"/>
              </a:pPr>
              <a:r>
                <a:rPr lang="fr-CH" sz="1400" dirty="0" smtClean="0"/>
                <a:t>Préservation du droit des tiers</a:t>
              </a:r>
            </a:p>
            <a:p>
              <a:pPr marL="342900" indent="-342900">
                <a:buFontTx/>
                <a:buChar char="-"/>
              </a:pPr>
              <a:r>
                <a:rPr lang="fr-CH" sz="1400" dirty="0" smtClean="0"/>
                <a:t>Préservation des éléments paysagers, naturels ou patrimoniaux de valeur (réseaux biologiques, arbres séculaires, haies vives, ensembles ruraux, domaines, …)</a:t>
              </a:r>
            </a:p>
            <a:p>
              <a:pPr marL="342900" indent="-342900">
                <a:buFontTx/>
                <a:buChar char="-"/>
              </a:pPr>
              <a:r>
                <a:rPr lang="fr-CH" sz="1400" dirty="0"/>
                <a:t>S</a:t>
              </a:r>
              <a:r>
                <a:rPr lang="fr-CH" sz="1400" dirty="0" smtClean="0"/>
                <a:t>tructuration de l’espace public</a:t>
              </a:r>
            </a:p>
            <a:p>
              <a:pPr>
                <a:buFontTx/>
                <a:buChar char="-"/>
              </a:pPr>
              <a:endParaRPr lang="fr-CH" dirty="0"/>
            </a:p>
          </p:txBody>
        </p:sp>
        <p:cxnSp>
          <p:nvCxnSpPr>
            <p:cNvPr id="13" name="Connecteur droit 12"/>
            <p:cNvCxnSpPr>
              <a:stCxn id="11" idx="0"/>
            </p:cNvCxnSpPr>
            <p:nvPr/>
          </p:nvCxnSpPr>
          <p:spPr>
            <a:xfrm flipH="1" flipV="1">
              <a:off x="1187623" y="2348880"/>
              <a:ext cx="393862" cy="1841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e 14"/>
            <p:cNvGrpSpPr/>
            <p:nvPr/>
          </p:nvGrpSpPr>
          <p:grpSpPr>
            <a:xfrm>
              <a:off x="1187624" y="1412776"/>
              <a:ext cx="2259393" cy="3118103"/>
              <a:chOff x="1115617" y="1700808"/>
              <a:chExt cx="2520280" cy="3478143"/>
            </a:xfrm>
          </p:grpSpPr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15617" y="1700808"/>
                <a:ext cx="2520280" cy="3478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Forme libre 5"/>
              <p:cNvSpPr/>
              <p:nvPr/>
            </p:nvSpPr>
            <p:spPr>
              <a:xfrm>
                <a:off x="2088356" y="3095625"/>
                <a:ext cx="323850" cy="302419"/>
              </a:xfrm>
              <a:custGeom>
                <a:avLst/>
                <a:gdLst>
                  <a:gd name="connsiteX0" fmla="*/ 66675 w 323850"/>
                  <a:gd name="connsiteY0" fmla="*/ 302419 h 302419"/>
                  <a:gd name="connsiteX1" fmla="*/ 0 w 323850"/>
                  <a:gd name="connsiteY1" fmla="*/ 76200 h 302419"/>
                  <a:gd name="connsiteX2" fmla="*/ 250032 w 323850"/>
                  <a:gd name="connsiteY2" fmla="*/ 0 h 302419"/>
                  <a:gd name="connsiteX3" fmla="*/ 323850 w 323850"/>
                  <a:gd name="connsiteY3" fmla="*/ 221456 h 302419"/>
                  <a:gd name="connsiteX4" fmla="*/ 66675 w 323850"/>
                  <a:gd name="connsiteY4" fmla="*/ 302419 h 302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850" h="302419">
                    <a:moveTo>
                      <a:pt x="66675" y="302419"/>
                    </a:moveTo>
                    <a:lnTo>
                      <a:pt x="0" y="76200"/>
                    </a:lnTo>
                    <a:lnTo>
                      <a:pt x="250032" y="0"/>
                    </a:lnTo>
                    <a:lnTo>
                      <a:pt x="323850" y="221456"/>
                    </a:lnTo>
                    <a:lnTo>
                      <a:pt x="66675" y="3024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orme libre 7"/>
              <p:cNvSpPr/>
              <p:nvPr/>
            </p:nvSpPr>
            <p:spPr>
              <a:xfrm>
                <a:off x="2276475" y="4081463"/>
                <a:ext cx="326231" cy="307181"/>
              </a:xfrm>
              <a:custGeom>
                <a:avLst/>
                <a:gdLst>
                  <a:gd name="connsiteX0" fmla="*/ 0 w 326231"/>
                  <a:gd name="connsiteY0" fmla="*/ 85725 h 307181"/>
                  <a:gd name="connsiteX1" fmla="*/ 0 w 326231"/>
                  <a:gd name="connsiteY1" fmla="*/ 85725 h 307181"/>
                  <a:gd name="connsiteX2" fmla="*/ 245269 w 326231"/>
                  <a:gd name="connsiteY2" fmla="*/ 0 h 307181"/>
                  <a:gd name="connsiteX3" fmla="*/ 326231 w 326231"/>
                  <a:gd name="connsiteY3" fmla="*/ 216693 h 307181"/>
                  <a:gd name="connsiteX4" fmla="*/ 76200 w 326231"/>
                  <a:gd name="connsiteY4" fmla="*/ 307181 h 307181"/>
                  <a:gd name="connsiteX5" fmla="*/ 0 w 326231"/>
                  <a:gd name="connsiteY5" fmla="*/ 85725 h 30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6231" h="307181">
                    <a:moveTo>
                      <a:pt x="0" y="85725"/>
                    </a:moveTo>
                    <a:lnTo>
                      <a:pt x="0" y="85725"/>
                    </a:lnTo>
                    <a:lnTo>
                      <a:pt x="245269" y="0"/>
                    </a:lnTo>
                    <a:lnTo>
                      <a:pt x="326231" y="216693"/>
                    </a:lnTo>
                    <a:lnTo>
                      <a:pt x="76200" y="307181"/>
                    </a:lnTo>
                    <a:lnTo>
                      <a:pt x="0" y="857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orme libre 9"/>
              <p:cNvSpPr/>
              <p:nvPr/>
            </p:nvSpPr>
            <p:spPr>
              <a:xfrm>
                <a:off x="1681163" y="3590925"/>
                <a:ext cx="1540668" cy="1295400"/>
              </a:xfrm>
              <a:custGeom>
                <a:avLst/>
                <a:gdLst>
                  <a:gd name="connsiteX0" fmla="*/ 140493 w 1540668"/>
                  <a:gd name="connsiteY0" fmla="*/ 1295400 h 1295400"/>
                  <a:gd name="connsiteX1" fmla="*/ 0 w 1540668"/>
                  <a:gd name="connsiteY1" fmla="*/ 311944 h 1295400"/>
                  <a:gd name="connsiteX2" fmla="*/ 1295400 w 1540668"/>
                  <a:gd name="connsiteY2" fmla="*/ 0 h 1295400"/>
                  <a:gd name="connsiteX3" fmla="*/ 1540668 w 1540668"/>
                  <a:gd name="connsiteY3" fmla="*/ 928688 h 1295400"/>
                  <a:gd name="connsiteX4" fmla="*/ 140493 w 1540668"/>
                  <a:gd name="connsiteY4" fmla="*/ 1295400 h 129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0668" h="1295400">
                    <a:moveTo>
                      <a:pt x="140493" y="1295400"/>
                    </a:moveTo>
                    <a:lnTo>
                      <a:pt x="0" y="311944"/>
                    </a:lnTo>
                    <a:lnTo>
                      <a:pt x="1295400" y="0"/>
                    </a:lnTo>
                    <a:lnTo>
                      <a:pt x="1540668" y="928688"/>
                    </a:lnTo>
                    <a:lnTo>
                      <a:pt x="140493" y="1295400"/>
                    </a:lnTo>
                    <a:close/>
                  </a:path>
                </a:pathLst>
              </a:cu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orme libre 10"/>
              <p:cNvSpPr/>
              <p:nvPr/>
            </p:nvSpPr>
            <p:spPr>
              <a:xfrm>
                <a:off x="1554956" y="2667000"/>
                <a:ext cx="1421607" cy="1235869"/>
              </a:xfrm>
              <a:custGeom>
                <a:avLst/>
                <a:gdLst>
                  <a:gd name="connsiteX0" fmla="*/ 0 w 1421607"/>
                  <a:gd name="connsiteY0" fmla="*/ 283369 h 1235869"/>
                  <a:gd name="connsiteX1" fmla="*/ 1176338 w 1421607"/>
                  <a:gd name="connsiteY1" fmla="*/ 0 h 1235869"/>
                  <a:gd name="connsiteX2" fmla="*/ 1421607 w 1421607"/>
                  <a:gd name="connsiteY2" fmla="*/ 923925 h 1235869"/>
                  <a:gd name="connsiteX3" fmla="*/ 128588 w 1421607"/>
                  <a:gd name="connsiteY3" fmla="*/ 1235869 h 1235869"/>
                  <a:gd name="connsiteX4" fmla="*/ 0 w 1421607"/>
                  <a:gd name="connsiteY4" fmla="*/ 283369 h 1235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1607" h="1235869">
                    <a:moveTo>
                      <a:pt x="0" y="283369"/>
                    </a:moveTo>
                    <a:lnTo>
                      <a:pt x="1176338" y="0"/>
                    </a:lnTo>
                    <a:lnTo>
                      <a:pt x="1421607" y="923925"/>
                    </a:lnTo>
                    <a:lnTo>
                      <a:pt x="128588" y="1235869"/>
                    </a:lnTo>
                    <a:lnTo>
                      <a:pt x="0" y="283369"/>
                    </a:lnTo>
                    <a:close/>
                  </a:path>
                </a:pathLst>
              </a:cu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orme libre 13"/>
              <p:cNvSpPr/>
              <p:nvPr/>
            </p:nvSpPr>
            <p:spPr>
              <a:xfrm>
                <a:off x="1824038" y="4521994"/>
                <a:ext cx="1585912" cy="652462"/>
              </a:xfrm>
              <a:custGeom>
                <a:avLst/>
                <a:gdLst>
                  <a:gd name="connsiteX0" fmla="*/ 1585912 w 1585912"/>
                  <a:gd name="connsiteY0" fmla="*/ 652462 h 652462"/>
                  <a:gd name="connsiteX1" fmla="*/ 1402556 w 1585912"/>
                  <a:gd name="connsiteY1" fmla="*/ 0 h 652462"/>
                  <a:gd name="connsiteX2" fmla="*/ 0 w 1585912"/>
                  <a:gd name="connsiteY2" fmla="*/ 369094 h 652462"/>
                  <a:gd name="connsiteX3" fmla="*/ 33337 w 1585912"/>
                  <a:gd name="connsiteY3" fmla="*/ 652462 h 652462"/>
                  <a:gd name="connsiteX4" fmla="*/ 33337 w 1585912"/>
                  <a:gd name="connsiteY4" fmla="*/ 652462 h 652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5912" h="652462">
                    <a:moveTo>
                      <a:pt x="1585912" y="652462"/>
                    </a:moveTo>
                    <a:lnTo>
                      <a:pt x="1402556" y="0"/>
                    </a:lnTo>
                    <a:lnTo>
                      <a:pt x="0" y="369094"/>
                    </a:lnTo>
                    <a:lnTo>
                      <a:pt x="33337" y="652462"/>
                    </a:lnTo>
                    <a:lnTo>
                      <a:pt x="33337" y="652462"/>
                    </a:lnTo>
                  </a:path>
                </a:pathLst>
              </a:cu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79712" y="4365104"/>
              <a:ext cx="2376264" cy="1387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07704" y="4365104"/>
              <a:ext cx="2612311" cy="1436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1043608" y="857232"/>
            <a:ext cx="7439001" cy="5442559"/>
            <a:chOff x="1043608" y="857232"/>
            <a:chExt cx="7439001" cy="5442559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43608" y="1767277"/>
              <a:ext cx="2304256" cy="1784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38862" y="1767277"/>
              <a:ext cx="2457742" cy="1772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Forme libre 7"/>
            <p:cNvSpPr/>
            <p:nvPr/>
          </p:nvSpPr>
          <p:spPr>
            <a:xfrm>
              <a:off x="1587907" y="2292129"/>
              <a:ext cx="870438" cy="876300"/>
            </a:xfrm>
            <a:custGeom>
              <a:avLst/>
              <a:gdLst>
                <a:gd name="connsiteX0" fmla="*/ 0 w 707231"/>
                <a:gd name="connsiteY0" fmla="*/ 369094 h 711994"/>
                <a:gd name="connsiteX1" fmla="*/ 300037 w 707231"/>
                <a:gd name="connsiteY1" fmla="*/ 0 h 711994"/>
                <a:gd name="connsiteX2" fmla="*/ 707231 w 707231"/>
                <a:gd name="connsiteY2" fmla="*/ 330994 h 711994"/>
                <a:gd name="connsiteX3" fmla="*/ 416719 w 707231"/>
                <a:gd name="connsiteY3" fmla="*/ 711994 h 711994"/>
                <a:gd name="connsiteX4" fmla="*/ 0 w 707231"/>
                <a:gd name="connsiteY4" fmla="*/ 369094 h 71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7231" h="711994">
                  <a:moveTo>
                    <a:pt x="0" y="369094"/>
                  </a:moveTo>
                  <a:lnTo>
                    <a:pt x="300037" y="0"/>
                  </a:lnTo>
                  <a:lnTo>
                    <a:pt x="707231" y="330994"/>
                  </a:lnTo>
                  <a:lnTo>
                    <a:pt x="416719" y="711994"/>
                  </a:lnTo>
                  <a:lnTo>
                    <a:pt x="0" y="369094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orme libre 8"/>
            <p:cNvSpPr/>
            <p:nvPr/>
          </p:nvSpPr>
          <p:spPr>
            <a:xfrm>
              <a:off x="1221561" y="2796221"/>
              <a:ext cx="803030" cy="753209"/>
            </a:xfrm>
            <a:custGeom>
              <a:avLst/>
              <a:gdLst>
                <a:gd name="connsiteX0" fmla="*/ 652462 w 652462"/>
                <a:gd name="connsiteY0" fmla="*/ 381000 h 611982"/>
                <a:gd name="connsiteX1" fmla="*/ 647700 w 652462"/>
                <a:gd name="connsiteY1" fmla="*/ 309563 h 611982"/>
                <a:gd name="connsiteX2" fmla="*/ 266700 w 652462"/>
                <a:gd name="connsiteY2" fmla="*/ 0 h 611982"/>
                <a:gd name="connsiteX3" fmla="*/ 0 w 652462"/>
                <a:gd name="connsiteY3" fmla="*/ 321469 h 611982"/>
                <a:gd name="connsiteX4" fmla="*/ 366712 w 652462"/>
                <a:gd name="connsiteY4" fmla="*/ 611982 h 611982"/>
                <a:gd name="connsiteX5" fmla="*/ 366712 w 652462"/>
                <a:gd name="connsiteY5" fmla="*/ 611982 h 611982"/>
                <a:gd name="connsiteX6" fmla="*/ 366712 w 652462"/>
                <a:gd name="connsiteY6" fmla="*/ 611982 h 611982"/>
                <a:gd name="connsiteX7" fmla="*/ 478631 w 652462"/>
                <a:gd name="connsiteY7" fmla="*/ 611982 h 611982"/>
                <a:gd name="connsiteX8" fmla="*/ 652462 w 652462"/>
                <a:gd name="connsiteY8" fmla="*/ 381000 h 61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2462" h="611982">
                  <a:moveTo>
                    <a:pt x="652462" y="381000"/>
                  </a:moveTo>
                  <a:lnTo>
                    <a:pt x="647700" y="309563"/>
                  </a:lnTo>
                  <a:lnTo>
                    <a:pt x="266700" y="0"/>
                  </a:lnTo>
                  <a:lnTo>
                    <a:pt x="0" y="321469"/>
                  </a:lnTo>
                  <a:lnTo>
                    <a:pt x="366712" y="611982"/>
                  </a:lnTo>
                  <a:lnTo>
                    <a:pt x="366712" y="611982"/>
                  </a:lnTo>
                  <a:lnTo>
                    <a:pt x="366712" y="611982"/>
                  </a:lnTo>
                  <a:lnTo>
                    <a:pt x="478631" y="611982"/>
                  </a:lnTo>
                  <a:lnTo>
                    <a:pt x="652462" y="38100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3152937" y="2617444"/>
              <a:ext cx="615462" cy="498231"/>
            </a:xfrm>
            <a:custGeom>
              <a:avLst/>
              <a:gdLst>
                <a:gd name="connsiteX0" fmla="*/ 340519 w 500063"/>
                <a:gd name="connsiteY0" fmla="*/ 378619 h 404813"/>
                <a:gd name="connsiteX1" fmla="*/ 500063 w 500063"/>
                <a:gd name="connsiteY1" fmla="*/ 154781 h 404813"/>
                <a:gd name="connsiteX2" fmla="*/ 300038 w 500063"/>
                <a:gd name="connsiteY2" fmla="*/ 0 h 404813"/>
                <a:gd name="connsiteX3" fmla="*/ 138113 w 500063"/>
                <a:gd name="connsiteY3" fmla="*/ 266700 h 404813"/>
                <a:gd name="connsiteX4" fmla="*/ 14288 w 500063"/>
                <a:gd name="connsiteY4" fmla="*/ 214313 h 404813"/>
                <a:gd name="connsiteX5" fmla="*/ 0 w 500063"/>
                <a:gd name="connsiteY5" fmla="*/ 280988 h 404813"/>
                <a:gd name="connsiteX6" fmla="*/ 185738 w 500063"/>
                <a:gd name="connsiteY6" fmla="*/ 371475 h 404813"/>
                <a:gd name="connsiteX7" fmla="*/ 183357 w 500063"/>
                <a:gd name="connsiteY7" fmla="*/ 383381 h 404813"/>
                <a:gd name="connsiteX8" fmla="*/ 226219 w 500063"/>
                <a:gd name="connsiteY8" fmla="*/ 404813 h 404813"/>
                <a:gd name="connsiteX9" fmla="*/ 266700 w 500063"/>
                <a:gd name="connsiteY9" fmla="*/ 395288 h 404813"/>
                <a:gd name="connsiteX10" fmla="*/ 280988 w 500063"/>
                <a:gd name="connsiteY10" fmla="*/ 373856 h 404813"/>
                <a:gd name="connsiteX11" fmla="*/ 285750 w 500063"/>
                <a:gd name="connsiteY11" fmla="*/ 364331 h 404813"/>
                <a:gd name="connsiteX12" fmla="*/ 292894 w 500063"/>
                <a:gd name="connsiteY12" fmla="*/ 354806 h 404813"/>
                <a:gd name="connsiteX13" fmla="*/ 297657 w 500063"/>
                <a:gd name="connsiteY13" fmla="*/ 352425 h 404813"/>
                <a:gd name="connsiteX14" fmla="*/ 340519 w 500063"/>
                <a:gd name="connsiteY14" fmla="*/ 378619 h 40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0063" h="404813">
                  <a:moveTo>
                    <a:pt x="340519" y="378619"/>
                  </a:moveTo>
                  <a:lnTo>
                    <a:pt x="500063" y="154781"/>
                  </a:lnTo>
                  <a:lnTo>
                    <a:pt x="300038" y="0"/>
                  </a:lnTo>
                  <a:lnTo>
                    <a:pt x="138113" y="266700"/>
                  </a:lnTo>
                  <a:lnTo>
                    <a:pt x="14288" y="214313"/>
                  </a:lnTo>
                  <a:lnTo>
                    <a:pt x="0" y="280988"/>
                  </a:lnTo>
                  <a:lnTo>
                    <a:pt x="185738" y="371475"/>
                  </a:lnTo>
                  <a:lnTo>
                    <a:pt x="183357" y="383381"/>
                  </a:lnTo>
                  <a:lnTo>
                    <a:pt x="226219" y="404813"/>
                  </a:lnTo>
                  <a:lnTo>
                    <a:pt x="266700" y="395288"/>
                  </a:lnTo>
                  <a:cubicBezTo>
                    <a:pt x="271463" y="388144"/>
                    <a:pt x="276488" y="381168"/>
                    <a:pt x="280988" y="373856"/>
                  </a:cubicBezTo>
                  <a:cubicBezTo>
                    <a:pt x="282848" y="370833"/>
                    <a:pt x="283869" y="367341"/>
                    <a:pt x="285750" y="364331"/>
                  </a:cubicBezTo>
                  <a:cubicBezTo>
                    <a:pt x="287853" y="360965"/>
                    <a:pt x="292894" y="354806"/>
                    <a:pt x="292894" y="354806"/>
                  </a:cubicBezTo>
                  <a:lnTo>
                    <a:pt x="297657" y="352425"/>
                  </a:lnTo>
                  <a:lnTo>
                    <a:pt x="340519" y="378619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3211553" y="1960952"/>
              <a:ext cx="527539" cy="498231"/>
            </a:xfrm>
            <a:custGeom>
              <a:avLst/>
              <a:gdLst>
                <a:gd name="connsiteX0" fmla="*/ 0 w 428625"/>
                <a:gd name="connsiteY0" fmla="*/ 247650 h 404813"/>
                <a:gd name="connsiteX1" fmla="*/ 200025 w 428625"/>
                <a:gd name="connsiteY1" fmla="*/ 0 h 404813"/>
                <a:gd name="connsiteX2" fmla="*/ 216694 w 428625"/>
                <a:gd name="connsiteY2" fmla="*/ 19050 h 404813"/>
                <a:gd name="connsiteX3" fmla="*/ 269082 w 428625"/>
                <a:gd name="connsiteY3" fmla="*/ 42863 h 404813"/>
                <a:gd name="connsiteX4" fmla="*/ 238125 w 428625"/>
                <a:gd name="connsiteY4" fmla="*/ 95250 h 404813"/>
                <a:gd name="connsiteX5" fmla="*/ 428625 w 428625"/>
                <a:gd name="connsiteY5" fmla="*/ 209550 h 404813"/>
                <a:gd name="connsiteX6" fmla="*/ 428625 w 428625"/>
                <a:gd name="connsiteY6" fmla="*/ 240506 h 404813"/>
                <a:gd name="connsiteX7" fmla="*/ 361950 w 428625"/>
                <a:gd name="connsiteY7" fmla="*/ 333375 h 404813"/>
                <a:gd name="connsiteX8" fmla="*/ 321469 w 428625"/>
                <a:gd name="connsiteY8" fmla="*/ 311944 h 404813"/>
                <a:gd name="connsiteX9" fmla="*/ 254794 w 428625"/>
                <a:gd name="connsiteY9" fmla="*/ 404813 h 404813"/>
                <a:gd name="connsiteX10" fmla="*/ 0 w 428625"/>
                <a:gd name="connsiteY10" fmla="*/ 247650 h 40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8625" h="404813">
                  <a:moveTo>
                    <a:pt x="0" y="247650"/>
                  </a:moveTo>
                  <a:lnTo>
                    <a:pt x="200025" y="0"/>
                  </a:lnTo>
                  <a:lnTo>
                    <a:pt x="216694" y="19050"/>
                  </a:lnTo>
                  <a:lnTo>
                    <a:pt x="269082" y="42863"/>
                  </a:lnTo>
                  <a:lnTo>
                    <a:pt x="238125" y="95250"/>
                  </a:lnTo>
                  <a:lnTo>
                    <a:pt x="428625" y="209550"/>
                  </a:lnTo>
                  <a:lnTo>
                    <a:pt x="428625" y="240506"/>
                  </a:lnTo>
                  <a:lnTo>
                    <a:pt x="361950" y="333375"/>
                  </a:lnTo>
                  <a:lnTo>
                    <a:pt x="321469" y="311944"/>
                  </a:lnTo>
                  <a:lnTo>
                    <a:pt x="254794" y="404813"/>
                  </a:lnTo>
                  <a:lnTo>
                    <a:pt x="0" y="24765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2634192" y="2901729"/>
              <a:ext cx="433754" cy="424962"/>
            </a:xfrm>
            <a:custGeom>
              <a:avLst/>
              <a:gdLst>
                <a:gd name="connsiteX0" fmla="*/ 0 w 352425"/>
                <a:gd name="connsiteY0" fmla="*/ 257175 h 345282"/>
                <a:gd name="connsiteX1" fmla="*/ 273844 w 352425"/>
                <a:gd name="connsiteY1" fmla="*/ 345282 h 345282"/>
                <a:gd name="connsiteX2" fmla="*/ 352425 w 352425"/>
                <a:gd name="connsiteY2" fmla="*/ 50007 h 345282"/>
                <a:gd name="connsiteX3" fmla="*/ 200025 w 352425"/>
                <a:gd name="connsiteY3" fmla="*/ 0 h 345282"/>
                <a:gd name="connsiteX4" fmla="*/ 180975 w 352425"/>
                <a:gd name="connsiteY4" fmla="*/ 85725 h 345282"/>
                <a:gd name="connsiteX5" fmla="*/ 30956 w 352425"/>
                <a:gd name="connsiteY5" fmla="*/ 42863 h 345282"/>
                <a:gd name="connsiteX6" fmla="*/ 2381 w 352425"/>
                <a:gd name="connsiteY6" fmla="*/ 147638 h 345282"/>
                <a:gd name="connsiteX7" fmla="*/ 0 w 352425"/>
                <a:gd name="connsiteY7" fmla="*/ 257175 h 34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425" h="345282">
                  <a:moveTo>
                    <a:pt x="0" y="257175"/>
                  </a:moveTo>
                  <a:lnTo>
                    <a:pt x="273844" y="345282"/>
                  </a:lnTo>
                  <a:lnTo>
                    <a:pt x="352425" y="50007"/>
                  </a:lnTo>
                  <a:lnTo>
                    <a:pt x="200025" y="0"/>
                  </a:lnTo>
                  <a:lnTo>
                    <a:pt x="180975" y="85725"/>
                  </a:lnTo>
                  <a:lnTo>
                    <a:pt x="30956" y="42863"/>
                  </a:lnTo>
                  <a:lnTo>
                    <a:pt x="2381" y="147638"/>
                  </a:lnTo>
                  <a:cubicBezTo>
                    <a:pt x="1587" y="184150"/>
                    <a:pt x="794" y="220663"/>
                    <a:pt x="0" y="257175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23928" y="1412776"/>
              <a:ext cx="1550943" cy="2304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2456536" y="857232"/>
              <a:ext cx="602607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CH" sz="2200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DENSIFICATION DE LA ZONE VILLA</a:t>
              </a:r>
            </a:p>
            <a:p>
              <a:pPr algn="r"/>
              <a:r>
                <a:rPr lang="fr-CH" sz="1600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Densification avec modification de zone –</a:t>
              </a:r>
              <a:r>
                <a:rPr lang="fr-CH" sz="1600" b="1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points préalables</a:t>
              </a:r>
            </a:p>
            <a:p>
              <a:pPr algn="r"/>
              <a:endPara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fr-CH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fr-CH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5857884" y="5715016"/>
              <a:ext cx="26157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CH" sz="1400" dirty="0" smtClean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CAT – CR du groupe de réflexion</a:t>
              </a:r>
            </a:p>
            <a:p>
              <a:pPr algn="r"/>
              <a:endParaRPr lang="fr-CH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4572000" y="2071678"/>
              <a:ext cx="38576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fr-CH" sz="1400" dirty="0" smtClean="0"/>
                <a:t>« Densité » peut rimer avec « qualité »</a:t>
              </a:r>
            </a:p>
            <a:p>
              <a:pPr marL="342900" indent="-342900">
                <a:buFontTx/>
                <a:buChar char="-"/>
              </a:pPr>
              <a:r>
                <a:rPr lang="fr-CH" sz="1400" dirty="0" smtClean="0"/>
                <a:t>Densité = hauteur des constructions</a:t>
              </a:r>
            </a:p>
            <a:p>
              <a:pPr marL="342900" indent="-342900">
                <a:buFontTx/>
                <a:buChar char="-"/>
              </a:pPr>
              <a:r>
                <a:rPr lang="fr-CH" sz="1400" dirty="0" smtClean="0"/>
                <a:t>La taille des parcelles suffit à la construction d’immeubles</a:t>
              </a:r>
            </a:p>
          </p:txBody>
        </p:sp>
        <p:cxnSp>
          <p:nvCxnSpPr>
            <p:cNvPr id="6" name="Connecteur droit 5"/>
            <p:cNvCxnSpPr/>
            <p:nvPr/>
          </p:nvCxnSpPr>
          <p:spPr>
            <a:xfrm rot="5400000" flipH="1" flipV="1">
              <a:off x="5500694" y="2428868"/>
              <a:ext cx="214314" cy="714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59832" y="3698566"/>
              <a:ext cx="5279215" cy="1962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3568" y="1916832"/>
            <a:ext cx="266429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Le groupe villa de la Commission consultative d’Aménagement du Territoire (CAT):</a:t>
            </a:r>
          </a:p>
          <a:p>
            <a:endParaRPr lang="fr-CH" sz="1600" dirty="0" smtClean="0"/>
          </a:p>
          <a:p>
            <a:pPr>
              <a:buFontTx/>
              <a:buChar char="-"/>
            </a:pPr>
            <a:r>
              <a:rPr lang="fr-CH" sz="1600" dirty="0" smtClean="0"/>
              <a:t> Une </a:t>
            </a:r>
            <a:r>
              <a:rPr lang="fr-CH" sz="1600" b="1" dirty="0" smtClean="0"/>
              <a:t>réflexion</a:t>
            </a:r>
            <a:r>
              <a:rPr lang="fr-CH" sz="1600" dirty="0" smtClean="0"/>
              <a:t> déclenchée par le projet de plan directeur cantonal</a:t>
            </a:r>
          </a:p>
          <a:p>
            <a:pPr algn="just">
              <a:buFontTx/>
              <a:buChar char="-"/>
            </a:pPr>
            <a:r>
              <a:rPr lang="fr-CH" sz="1600" dirty="0" smtClean="0"/>
              <a:t> Une volonté de remise en question des poncifs du développement territorial en cours</a:t>
            </a:r>
          </a:p>
          <a:p>
            <a:pPr algn="just">
              <a:buFontTx/>
              <a:buChar char="-"/>
            </a:pPr>
            <a:r>
              <a:rPr lang="fr-CH" sz="1600" dirty="0" smtClean="0"/>
              <a:t> Une dynamique positive (participants, interlocuteurs, relais?…)</a:t>
            </a:r>
          </a:p>
          <a:p>
            <a:pPr>
              <a:buFontTx/>
              <a:buChar char="-"/>
            </a:pPr>
            <a:endParaRPr lang="fr-CH" dirty="0"/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6129" y="1772816"/>
            <a:ext cx="4968741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234117" y="1412776"/>
            <a:ext cx="1240753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avec modification de zone –</a:t>
            </a:r>
            <a:r>
              <a:rPr lang="fr-CH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points préalables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00808"/>
            <a:ext cx="519183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6660232" y="2996952"/>
            <a:ext cx="17427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dirty="0" smtClean="0"/>
              <a:t>Villas à Holbaek, Danemark</a:t>
            </a:r>
          </a:p>
          <a:p>
            <a:r>
              <a:rPr lang="fr-CH" sz="1100" dirty="0" smtClean="0"/>
              <a:t>IUS env. 1…</a:t>
            </a:r>
            <a:endParaRPr lang="en-US" sz="11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avec modification de zone -</a:t>
            </a:r>
            <a:r>
              <a:rPr lang="fr-CH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propositions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28794" y="2786059"/>
            <a:ext cx="54292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CH" dirty="0" smtClean="0"/>
              <a:t>Ménager le voisinage</a:t>
            </a:r>
            <a:endParaRPr lang="fr-CH" sz="1400" dirty="0" smtClean="0"/>
          </a:p>
          <a:p>
            <a:pPr marL="342900" indent="-342900">
              <a:buAutoNum type="arabicPeriod" startAt="2"/>
            </a:pPr>
            <a:r>
              <a:rPr lang="fr-CH" dirty="0" smtClean="0"/>
              <a:t>Respecter l’existant (parcelles, bâtiments, patrimoine, structure paysagère)</a:t>
            </a:r>
          </a:p>
          <a:p>
            <a:pPr marL="342900" indent="-342900">
              <a:buAutoNum type="arabicPeriod" startAt="2"/>
            </a:pPr>
            <a:r>
              <a:rPr lang="fr-CH" dirty="0" smtClean="0"/>
              <a:t>Améliorer l’attractivité morphologique et architecturale des nouveaux quartiers</a:t>
            </a:r>
          </a:p>
          <a:p>
            <a:pPr marL="342900" indent="-342900">
              <a:buAutoNum type="arabicPeriod" startAt="2"/>
            </a:pPr>
            <a:r>
              <a:rPr lang="fr-CH" dirty="0" smtClean="0"/>
              <a:t>Améliorer l’attractivité financière des opérations (pour les propriétaires, pour les communes)</a:t>
            </a:r>
          </a:p>
          <a:p>
            <a:r>
              <a:rPr lang="fr-CH" dirty="0" smtClean="0"/>
              <a:t>	</a:t>
            </a:r>
            <a:endParaRPr lang="fr-CH" sz="1400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r>
              <a:rPr lang="fr-CH" sz="1400" i="1" dirty="0"/>
              <a:t>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1857356" y="1857364"/>
            <a:ext cx="196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Recommandations</a:t>
            </a:r>
            <a:endParaRPr lang="fr-CH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avec modification de zone -</a:t>
            </a:r>
            <a:r>
              <a:rPr lang="fr-CH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propositions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28794" y="2786059"/>
            <a:ext cx="54292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CH" dirty="0" smtClean="0"/>
              <a:t>Les communes doivent s’impliquer et être impliquées dans la densification de leur zone villa (obligation d’une entrée en matière -&gt; </a:t>
            </a:r>
            <a:r>
              <a:rPr lang="fr-CH" dirty="0" err="1" smtClean="0"/>
              <a:t>PDCom</a:t>
            </a:r>
            <a:r>
              <a:rPr lang="fr-CH" dirty="0" smtClean="0"/>
              <a:t>). Elles doivent signaler les grandes orientations en termes:</a:t>
            </a:r>
          </a:p>
          <a:p>
            <a:pPr marL="342900" indent="-342900">
              <a:buAutoNum type="arabicPeriod"/>
            </a:pPr>
            <a:endParaRPr lang="fr-CH" dirty="0" smtClean="0"/>
          </a:p>
          <a:p>
            <a:pPr marL="800100" lvl="1" indent="-342900">
              <a:buFontTx/>
              <a:buChar char="-"/>
            </a:pPr>
            <a:r>
              <a:rPr lang="fr-CH" sz="1400" dirty="0" smtClean="0"/>
              <a:t>d’équipements</a:t>
            </a:r>
          </a:p>
          <a:p>
            <a:pPr marL="800100" lvl="1" indent="-342900">
              <a:buFontTx/>
              <a:buChar char="-"/>
            </a:pPr>
            <a:r>
              <a:rPr lang="fr-CH" sz="1400" dirty="0"/>
              <a:t>d</a:t>
            </a:r>
            <a:r>
              <a:rPr lang="fr-CH" sz="1400" dirty="0" smtClean="0"/>
              <a:t>e définition du maillage vert</a:t>
            </a:r>
          </a:p>
          <a:p>
            <a:pPr marL="800100" lvl="1" indent="-342900">
              <a:buFontTx/>
              <a:buChar char="-"/>
            </a:pPr>
            <a:r>
              <a:rPr lang="fr-CH" sz="1400" dirty="0" smtClean="0"/>
              <a:t>d’espaces publics, de centralités</a:t>
            </a:r>
          </a:p>
          <a:p>
            <a:pPr marL="800100" lvl="1" indent="-342900">
              <a:buFontTx/>
              <a:buChar char="-"/>
            </a:pPr>
            <a:r>
              <a:rPr lang="fr-CH" sz="1400" dirty="0" smtClean="0"/>
              <a:t>de cheminements, de schémas de circulation</a:t>
            </a:r>
          </a:p>
          <a:p>
            <a:pPr marL="800100" lvl="1" indent="-342900">
              <a:buFontTx/>
              <a:buChar char="-"/>
            </a:pPr>
            <a:r>
              <a:rPr lang="fr-CH" sz="1400" dirty="0" smtClean="0"/>
              <a:t>de stationnement</a:t>
            </a:r>
          </a:p>
          <a:p>
            <a:r>
              <a:rPr lang="fr-CH" dirty="0" smtClean="0"/>
              <a:t>	</a:t>
            </a:r>
            <a:endParaRPr lang="fr-CH" sz="1400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r>
              <a:rPr lang="fr-CH" sz="1400" i="1" dirty="0"/>
              <a:t>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1857356" y="1857364"/>
            <a:ext cx="94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Moyens</a:t>
            </a:r>
            <a:endParaRPr lang="fr-CH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avec modification de zone -</a:t>
            </a:r>
            <a:r>
              <a:rPr lang="fr-CH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propositions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28794" y="2786059"/>
            <a:ext cx="54292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 smtClean="0"/>
              <a:t>2. 	La refonte du processus de densification par 	PLQ au profit d’un processus par PRU (plan de 	renouvellement urbain)</a:t>
            </a:r>
            <a:endParaRPr lang="en-US" sz="2800" dirty="0" smtClean="0"/>
          </a:p>
          <a:p>
            <a:r>
              <a:rPr lang="fr-CH" dirty="0" smtClean="0"/>
              <a:t>	</a:t>
            </a:r>
            <a:endParaRPr lang="fr-CH" sz="1400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r>
              <a:rPr lang="fr-CH" sz="1400" i="1" dirty="0"/>
              <a:t>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1857356" y="1857364"/>
            <a:ext cx="94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Moyens</a:t>
            </a:r>
            <a:endParaRPr lang="fr-CH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avec modification de zone -</a:t>
            </a:r>
            <a:r>
              <a:rPr lang="fr-CH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propositions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28794" y="2786059"/>
            <a:ext cx="54292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 smtClean="0"/>
              <a:t>3. 	L’abandon de l’affectation systématique et 	uniforme en zone 3 des périmètres déclassés</a:t>
            </a:r>
            <a:endParaRPr lang="en-US" sz="2800" dirty="0" smtClean="0"/>
          </a:p>
          <a:p>
            <a:pPr lvl="1"/>
            <a:r>
              <a:rPr lang="fr-FR" sz="1400" dirty="0" smtClean="0"/>
              <a:t>	</a:t>
            </a:r>
          </a:p>
          <a:p>
            <a:pPr lvl="1"/>
            <a:r>
              <a:rPr lang="fr-FR" sz="1400" dirty="0" smtClean="0"/>
              <a:t>	- Envisager une affectation différenciée </a:t>
            </a:r>
            <a:endParaRPr lang="en-US" sz="1400" dirty="0" smtClean="0"/>
          </a:p>
          <a:p>
            <a:pPr lvl="1"/>
            <a:r>
              <a:rPr lang="fr-FR" sz="1400" dirty="0" smtClean="0"/>
              <a:t>	- Privilégier l’affectation en zone 1, 2 ou 4 lorsqu’une 	densification « à la parcelle » est envisageable</a:t>
            </a:r>
            <a:endParaRPr lang="en-US" sz="1400" dirty="0" smtClean="0"/>
          </a:p>
          <a:p>
            <a:r>
              <a:rPr lang="fr-CH" dirty="0" smtClean="0"/>
              <a:t>	</a:t>
            </a:r>
            <a:endParaRPr lang="fr-CH" sz="1400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r>
              <a:rPr lang="fr-CH" sz="1400" i="1" dirty="0"/>
              <a:t>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1857356" y="1857364"/>
            <a:ext cx="94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Moyens</a:t>
            </a:r>
            <a:endParaRPr lang="fr-CH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avec modification de zone -</a:t>
            </a:r>
            <a:r>
              <a:rPr lang="fr-CH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propositions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83968" y="2786059"/>
            <a:ext cx="410445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eriod" startAt="4"/>
            </a:pPr>
            <a:r>
              <a:rPr lang="fr-FR" dirty="0" smtClean="0"/>
              <a:t>L’affectation en zone ordinaire de petits périmètres</a:t>
            </a:r>
          </a:p>
          <a:p>
            <a:pPr marL="342900" lvl="0" indent="-342900">
              <a:buAutoNum type="arabicPeriod" startAt="4"/>
            </a:pPr>
            <a:endParaRPr lang="fr-FR" dirty="0" smtClean="0"/>
          </a:p>
          <a:p>
            <a:pPr marL="342900" lvl="0" indent="-342900">
              <a:buAutoNum type="arabicPeriod" startAt="4"/>
            </a:pPr>
            <a:r>
              <a:rPr lang="fr-FR" dirty="0" smtClean="0"/>
              <a:t>Aspects financiers liés à la zone de développement:</a:t>
            </a:r>
          </a:p>
          <a:p>
            <a:pPr marL="800100" lvl="1" indent="-342900">
              <a:buFontTx/>
              <a:buChar char="-"/>
            </a:pPr>
            <a:r>
              <a:rPr lang="fr-FR" dirty="0" smtClean="0"/>
              <a:t>Prix sans liens avec la valeur de marché</a:t>
            </a:r>
          </a:p>
          <a:p>
            <a:pPr marL="800100" lvl="1" indent="-342900">
              <a:buFontTx/>
              <a:buChar char="-"/>
            </a:pPr>
            <a:r>
              <a:rPr lang="fr-FR" dirty="0" smtClean="0"/>
              <a:t>Uniformisation sur le canton</a:t>
            </a:r>
          </a:p>
          <a:p>
            <a:pPr marL="800100" lvl="1" indent="-342900">
              <a:buFontTx/>
              <a:buChar char="-"/>
            </a:pPr>
            <a:r>
              <a:rPr lang="fr-FR" dirty="0" smtClean="0"/>
              <a:t>Obligation de moyens versus obligation de résultats</a:t>
            </a:r>
          </a:p>
          <a:p>
            <a:pPr marL="342900" lvl="0" indent="-342900">
              <a:buAutoNum type="arabicPeriod" startAt="4"/>
            </a:pPr>
            <a:endParaRPr lang="fr-FR" dirty="0" smtClean="0"/>
          </a:p>
          <a:p>
            <a:endParaRPr lang="fr-CH" dirty="0" smtClean="0"/>
          </a:p>
          <a:p>
            <a:r>
              <a:rPr lang="fr-CH" dirty="0" smtClean="0"/>
              <a:t>	</a:t>
            </a:r>
            <a:endParaRPr lang="fr-CH" sz="1400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r>
              <a:rPr lang="fr-CH" sz="1400" i="1" dirty="0"/>
              <a:t>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1857356" y="1857364"/>
            <a:ext cx="94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Moyens</a:t>
            </a:r>
            <a:endParaRPr lang="fr-CH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722664"/>
            <a:ext cx="2592288" cy="311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avec modification de zone -</a:t>
            </a:r>
            <a:r>
              <a:rPr lang="fr-CH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propositions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1857356" y="1857364"/>
            <a:ext cx="1375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Perspectives</a:t>
            </a:r>
            <a:endParaRPr lang="fr-CH" b="1" dirty="0"/>
          </a:p>
        </p:txBody>
      </p:sp>
      <p:grpSp>
        <p:nvGrpSpPr>
          <p:cNvPr id="35" name="Groupe 34"/>
          <p:cNvGrpSpPr/>
          <p:nvPr/>
        </p:nvGrpSpPr>
        <p:grpSpPr>
          <a:xfrm>
            <a:off x="1115616" y="2348880"/>
            <a:ext cx="7273073" cy="3600400"/>
            <a:chOff x="1115616" y="2348880"/>
            <a:chExt cx="7273073" cy="3600400"/>
          </a:xfrm>
        </p:grpSpPr>
        <p:sp>
          <p:nvSpPr>
            <p:cNvPr id="3" name="ZoneTexte 2"/>
            <p:cNvSpPr txBox="1"/>
            <p:nvPr/>
          </p:nvSpPr>
          <p:spPr>
            <a:xfrm>
              <a:off x="1928794" y="2786059"/>
              <a:ext cx="542928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smtClean="0"/>
                <a:t>	</a:t>
              </a:r>
              <a:endParaRPr lang="fr-CH" sz="1400" dirty="0" smtClean="0"/>
            </a:p>
            <a:p>
              <a:endParaRPr lang="fr-CH" sz="1400" b="1" i="1" dirty="0" smtClean="0"/>
            </a:p>
            <a:p>
              <a:endParaRPr lang="fr-CH" sz="1400" b="1" i="1" dirty="0" smtClean="0"/>
            </a:p>
            <a:p>
              <a:endParaRPr lang="fr-CH" sz="1400" b="1" i="1" dirty="0" smtClean="0"/>
            </a:p>
            <a:p>
              <a:r>
                <a:rPr lang="fr-CH" sz="1400" i="1" dirty="0"/>
                <a:t>	</a:t>
              </a:r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1115616" y="2564904"/>
              <a:ext cx="2412267" cy="1656183"/>
              <a:chOff x="1475656" y="2492896"/>
              <a:chExt cx="3802262" cy="2774429"/>
            </a:xfrm>
          </p:grpSpPr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75656" y="2492896"/>
                <a:ext cx="3802262" cy="27744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Forme libre 12"/>
              <p:cNvSpPr/>
              <p:nvPr/>
            </p:nvSpPr>
            <p:spPr>
              <a:xfrm>
                <a:off x="2009775" y="2505075"/>
                <a:ext cx="2590800" cy="1838325"/>
              </a:xfrm>
              <a:custGeom>
                <a:avLst/>
                <a:gdLst>
                  <a:gd name="connsiteX0" fmla="*/ 285750 w 2590800"/>
                  <a:gd name="connsiteY0" fmla="*/ 1838325 h 1838325"/>
                  <a:gd name="connsiteX1" fmla="*/ 2590800 w 2590800"/>
                  <a:gd name="connsiteY1" fmla="*/ 523875 h 1838325"/>
                  <a:gd name="connsiteX2" fmla="*/ 2305050 w 2590800"/>
                  <a:gd name="connsiteY2" fmla="*/ 0 h 1838325"/>
                  <a:gd name="connsiteX3" fmla="*/ 0 w 2590800"/>
                  <a:gd name="connsiteY3" fmla="*/ 1285875 h 1838325"/>
                  <a:gd name="connsiteX4" fmla="*/ 285750 w 2590800"/>
                  <a:gd name="connsiteY4" fmla="*/ 1838325 h 183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0800" h="1838325">
                    <a:moveTo>
                      <a:pt x="285750" y="1838325"/>
                    </a:moveTo>
                    <a:lnTo>
                      <a:pt x="2590800" y="523875"/>
                    </a:lnTo>
                    <a:lnTo>
                      <a:pt x="2305050" y="0"/>
                    </a:lnTo>
                    <a:lnTo>
                      <a:pt x="0" y="1285875"/>
                    </a:lnTo>
                    <a:lnTo>
                      <a:pt x="285750" y="1838325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e 25"/>
            <p:cNvGrpSpPr/>
            <p:nvPr/>
          </p:nvGrpSpPr>
          <p:grpSpPr>
            <a:xfrm>
              <a:off x="3707909" y="2564909"/>
              <a:ext cx="2232250" cy="1674189"/>
              <a:chOff x="5796136" y="2708920"/>
              <a:chExt cx="2520280" cy="1890210"/>
            </a:xfrm>
          </p:grpSpPr>
          <p:pic>
            <p:nvPicPr>
              <p:cNvPr id="13316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796136" y="2708920"/>
                <a:ext cx="2520280" cy="1890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Forme libre 13"/>
              <p:cNvSpPr/>
              <p:nvPr/>
            </p:nvSpPr>
            <p:spPr>
              <a:xfrm>
                <a:off x="6181182" y="3788808"/>
                <a:ext cx="642938" cy="613172"/>
              </a:xfrm>
              <a:custGeom>
                <a:avLst/>
                <a:gdLst>
                  <a:gd name="connsiteX0" fmla="*/ 285750 w 1028700"/>
                  <a:gd name="connsiteY0" fmla="*/ 981075 h 981075"/>
                  <a:gd name="connsiteX1" fmla="*/ 1028700 w 1028700"/>
                  <a:gd name="connsiteY1" fmla="*/ 552450 h 981075"/>
                  <a:gd name="connsiteX2" fmla="*/ 704850 w 1028700"/>
                  <a:gd name="connsiteY2" fmla="*/ 0 h 981075"/>
                  <a:gd name="connsiteX3" fmla="*/ 0 w 1028700"/>
                  <a:gd name="connsiteY3" fmla="*/ 457200 h 981075"/>
                  <a:gd name="connsiteX4" fmla="*/ 285750 w 1028700"/>
                  <a:gd name="connsiteY4" fmla="*/ 981075 h 98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700" h="981075">
                    <a:moveTo>
                      <a:pt x="285750" y="981075"/>
                    </a:moveTo>
                    <a:lnTo>
                      <a:pt x="1028700" y="552450"/>
                    </a:lnTo>
                    <a:lnTo>
                      <a:pt x="704850" y="0"/>
                    </a:lnTo>
                    <a:lnTo>
                      <a:pt x="0" y="457200"/>
                    </a:lnTo>
                    <a:lnTo>
                      <a:pt x="285750" y="981075"/>
                    </a:ln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orme libre 14"/>
              <p:cNvSpPr/>
              <p:nvPr/>
            </p:nvSpPr>
            <p:spPr>
              <a:xfrm>
                <a:off x="6520510" y="3264933"/>
                <a:ext cx="797719" cy="869156"/>
              </a:xfrm>
              <a:custGeom>
                <a:avLst/>
                <a:gdLst>
                  <a:gd name="connsiteX0" fmla="*/ 476250 w 1276350"/>
                  <a:gd name="connsiteY0" fmla="*/ 1390650 h 1390650"/>
                  <a:gd name="connsiteX1" fmla="*/ 1000125 w 1276350"/>
                  <a:gd name="connsiteY1" fmla="*/ 1076325 h 1390650"/>
                  <a:gd name="connsiteX2" fmla="*/ 828675 w 1276350"/>
                  <a:gd name="connsiteY2" fmla="*/ 704850 h 1390650"/>
                  <a:gd name="connsiteX3" fmla="*/ 1276350 w 1276350"/>
                  <a:gd name="connsiteY3" fmla="*/ 457200 h 1390650"/>
                  <a:gd name="connsiteX4" fmla="*/ 990600 w 1276350"/>
                  <a:gd name="connsiteY4" fmla="*/ 0 h 1390650"/>
                  <a:gd name="connsiteX5" fmla="*/ 0 w 1276350"/>
                  <a:gd name="connsiteY5" fmla="*/ 581025 h 1390650"/>
                  <a:gd name="connsiteX6" fmla="*/ 476250 w 1276350"/>
                  <a:gd name="connsiteY6" fmla="*/ 1390650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350" h="1390650">
                    <a:moveTo>
                      <a:pt x="476250" y="1390650"/>
                    </a:moveTo>
                    <a:lnTo>
                      <a:pt x="1000125" y="1076325"/>
                    </a:lnTo>
                    <a:lnTo>
                      <a:pt x="828675" y="704850"/>
                    </a:lnTo>
                    <a:lnTo>
                      <a:pt x="1276350" y="457200"/>
                    </a:lnTo>
                    <a:lnTo>
                      <a:pt x="990600" y="0"/>
                    </a:lnTo>
                    <a:lnTo>
                      <a:pt x="0" y="581025"/>
                    </a:lnTo>
                    <a:lnTo>
                      <a:pt x="476250" y="1390650"/>
                    </a:ln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orme libre 15"/>
              <p:cNvSpPr/>
              <p:nvPr/>
            </p:nvSpPr>
            <p:spPr>
              <a:xfrm>
                <a:off x="7246792" y="3199448"/>
                <a:ext cx="595313" cy="577453"/>
              </a:xfrm>
              <a:custGeom>
                <a:avLst/>
                <a:gdLst>
                  <a:gd name="connsiteX0" fmla="*/ 323850 w 952500"/>
                  <a:gd name="connsiteY0" fmla="*/ 923925 h 923925"/>
                  <a:gd name="connsiteX1" fmla="*/ 952500 w 952500"/>
                  <a:gd name="connsiteY1" fmla="*/ 552450 h 923925"/>
                  <a:gd name="connsiteX2" fmla="*/ 628650 w 952500"/>
                  <a:gd name="connsiteY2" fmla="*/ 0 h 923925"/>
                  <a:gd name="connsiteX3" fmla="*/ 0 w 952500"/>
                  <a:gd name="connsiteY3" fmla="*/ 390525 h 923925"/>
                  <a:gd name="connsiteX4" fmla="*/ 323850 w 952500"/>
                  <a:gd name="connsiteY4" fmla="*/ 923925 h 92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0" h="923925">
                    <a:moveTo>
                      <a:pt x="323850" y="923925"/>
                    </a:moveTo>
                    <a:lnTo>
                      <a:pt x="952500" y="552450"/>
                    </a:lnTo>
                    <a:lnTo>
                      <a:pt x="628650" y="0"/>
                    </a:lnTo>
                    <a:lnTo>
                      <a:pt x="0" y="390525"/>
                    </a:lnTo>
                    <a:lnTo>
                      <a:pt x="323850" y="923925"/>
                    </a:ln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orme libre 16"/>
              <p:cNvSpPr/>
              <p:nvPr/>
            </p:nvSpPr>
            <p:spPr>
              <a:xfrm>
                <a:off x="7473010" y="2788683"/>
                <a:ext cx="720328" cy="756047"/>
              </a:xfrm>
              <a:custGeom>
                <a:avLst/>
                <a:gdLst>
                  <a:gd name="connsiteX0" fmla="*/ 1152525 w 1152525"/>
                  <a:gd name="connsiteY0" fmla="*/ 866775 h 1209675"/>
                  <a:gd name="connsiteX1" fmla="*/ 590550 w 1152525"/>
                  <a:gd name="connsiteY1" fmla="*/ 1209675 h 1209675"/>
                  <a:gd name="connsiteX2" fmla="*/ 0 w 1152525"/>
                  <a:gd name="connsiteY2" fmla="*/ 190500 h 1209675"/>
                  <a:gd name="connsiteX3" fmla="*/ 323850 w 1152525"/>
                  <a:gd name="connsiteY3" fmla="*/ 0 h 1209675"/>
                  <a:gd name="connsiteX4" fmla="*/ 666750 w 1152525"/>
                  <a:gd name="connsiteY4" fmla="*/ 609600 h 1209675"/>
                  <a:gd name="connsiteX5" fmla="*/ 952500 w 1152525"/>
                  <a:gd name="connsiteY5" fmla="*/ 447675 h 1209675"/>
                  <a:gd name="connsiteX6" fmla="*/ 1152525 w 1152525"/>
                  <a:gd name="connsiteY6" fmla="*/ 866775 h 1209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52525" h="1209675">
                    <a:moveTo>
                      <a:pt x="1152525" y="866775"/>
                    </a:moveTo>
                    <a:lnTo>
                      <a:pt x="590550" y="1209675"/>
                    </a:lnTo>
                    <a:lnTo>
                      <a:pt x="0" y="190500"/>
                    </a:lnTo>
                    <a:lnTo>
                      <a:pt x="323850" y="0"/>
                    </a:lnTo>
                    <a:lnTo>
                      <a:pt x="666750" y="609600"/>
                    </a:lnTo>
                    <a:lnTo>
                      <a:pt x="952500" y="447675"/>
                    </a:lnTo>
                    <a:lnTo>
                      <a:pt x="1152525" y="866775"/>
                    </a:ln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orme libre 17"/>
              <p:cNvSpPr/>
              <p:nvPr/>
            </p:nvSpPr>
            <p:spPr>
              <a:xfrm>
                <a:off x="5829948" y="2854167"/>
                <a:ext cx="1220391" cy="887016"/>
              </a:xfrm>
              <a:custGeom>
                <a:avLst/>
                <a:gdLst>
                  <a:gd name="connsiteX0" fmla="*/ 933450 w 1952625"/>
                  <a:gd name="connsiteY0" fmla="*/ 990600 h 1419225"/>
                  <a:gd name="connsiteX1" fmla="*/ 933450 w 1952625"/>
                  <a:gd name="connsiteY1" fmla="*/ 990600 h 1419225"/>
                  <a:gd name="connsiteX2" fmla="*/ 228600 w 1952625"/>
                  <a:gd name="connsiteY2" fmla="*/ 1419225 h 1419225"/>
                  <a:gd name="connsiteX3" fmla="*/ 0 w 1952625"/>
                  <a:gd name="connsiteY3" fmla="*/ 1038225 h 1419225"/>
                  <a:gd name="connsiteX4" fmla="*/ 1733550 w 1952625"/>
                  <a:gd name="connsiteY4" fmla="*/ 0 h 1419225"/>
                  <a:gd name="connsiteX5" fmla="*/ 1952625 w 1952625"/>
                  <a:gd name="connsiteY5" fmla="*/ 381000 h 1419225"/>
                  <a:gd name="connsiteX6" fmla="*/ 933450 w 1952625"/>
                  <a:gd name="connsiteY6" fmla="*/ 990600 h 141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2625" h="1419225">
                    <a:moveTo>
                      <a:pt x="933450" y="990600"/>
                    </a:moveTo>
                    <a:lnTo>
                      <a:pt x="933450" y="990600"/>
                    </a:lnTo>
                    <a:lnTo>
                      <a:pt x="228600" y="1419225"/>
                    </a:lnTo>
                    <a:lnTo>
                      <a:pt x="0" y="1038225"/>
                    </a:lnTo>
                    <a:lnTo>
                      <a:pt x="1733550" y="0"/>
                    </a:lnTo>
                    <a:lnTo>
                      <a:pt x="1952625" y="381000"/>
                    </a:lnTo>
                    <a:lnTo>
                      <a:pt x="933450" y="990600"/>
                    </a:ln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orme libre 18"/>
              <p:cNvSpPr/>
              <p:nvPr/>
            </p:nvSpPr>
            <p:spPr>
              <a:xfrm>
                <a:off x="7639698" y="3872151"/>
                <a:ext cx="511969" cy="619125"/>
              </a:xfrm>
              <a:custGeom>
                <a:avLst/>
                <a:gdLst>
                  <a:gd name="connsiteX0" fmla="*/ 0 w 819150"/>
                  <a:gd name="connsiteY0" fmla="*/ 400050 h 990600"/>
                  <a:gd name="connsiteX1" fmla="*/ 371475 w 819150"/>
                  <a:gd name="connsiteY1" fmla="*/ 990600 h 990600"/>
                  <a:gd name="connsiteX2" fmla="*/ 600075 w 819150"/>
                  <a:gd name="connsiteY2" fmla="*/ 809625 h 990600"/>
                  <a:gd name="connsiteX3" fmla="*/ 428625 w 819150"/>
                  <a:gd name="connsiteY3" fmla="*/ 533400 h 990600"/>
                  <a:gd name="connsiteX4" fmla="*/ 819150 w 819150"/>
                  <a:gd name="connsiteY4" fmla="*/ 295275 h 990600"/>
                  <a:gd name="connsiteX5" fmla="*/ 666750 w 819150"/>
                  <a:gd name="connsiteY5" fmla="*/ 0 h 990600"/>
                  <a:gd name="connsiteX6" fmla="*/ 0 w 819150"/>
                  <a:gd name="connsiteY6" fmla="*/ 400050 h 99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9150" h="990600">
                    <a:moveTo>
                      <a:pt x="0" y="400050"/>
                    </a:moveTo>
                    <a:lnTo>
                      <a:pt x="371475" y="990600"/>
                    </a:lnTo>
                    <a:lnTo>
                      <a:pt x="600075" y="809625"/>
                    </a:lnTo>
                    <a:lnTo>
                      <a:pt x="428625" y="533400"/>
                    </a:lnTo>
                    <a:lnTo>
                      <a:pt x="819150" y="295275"/>
                    </a:lnTo>
                    <a:lnTo>
                      <a:pt x="666750" y="0"/>
                    </a:lnTo>
                    <a:lnTo>
                      <a:pt x="0" y="400050"/>
                    </a:ln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orme libre 19"/>
              <p:cNvSpPr/>
              <p:nvPr/>
            </p:nvSpPr>
            <p:spPr>
              <a:xfrm>
                <a:off x="8062370" y="3717365"/>
                <a:ext cx="250031" cy="494108"/>
              </a:xfrm>
              <a:custGeom>
                <a:avLst/>
                <a:gdLst>
                  <a:gd name="connsiteX0" fmla="*/ 276225 w 400050"/>
                  <a:gd name="connsiteY0" fmla="*/ 790575 h 790575"/>
                  <a:gd name="connsiteX1" fmla="*/ 0 w 400050"/>
                  <a:gd name="connsiteY1" fmla="*/ 276225 h 790575"/>
                  <a:gd name="connsiteX2" fmla="*/ 400050 w 400050"/>
                  <a:gd name="connsiteY2" fmla="*/ 0 h 790575"/>
                  <a:gd name="connsiteX3" fmla="*/ 390525 w 400050"/>
                  <a:gd name="connsiteY3" fmla="*/ 676275 h 790575"/>
                  <a:gd name="connsiteX4" fmla="*/ 276225 w 400050"/>
                  <a:gd name="connsiteY4" fmla="*/ 790575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050" h="790575">
                    <a:moveTo>
                      <a:pt x="276225" y="790575"/>
                    </a:moveTo>
                    <a:lnTo>
                      <a:pt x="0" y="276225"/>
                    </a:lnTo>
                    <a:lnTo>
                      <a:pt x="400050" y="0"/>
                    </a:lnTo>
                    <a:lnTo>
                      <a:pt x="390525" y="676275"/>
                    </a:lnTo>
                    <a:lnTo>
                      <a:pt x="276225" y="790575"/>
                    </a:ln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orme libre 20"/>
              <p:cNvSpPr/>
              <p:nvPr/>
            </p:nvSpPr>
            <p:spPr>
              <a:xfrm>
                <a:off x="6002589" y="2717245"/>
                <a:ext cx="464344" cy="220266"/>
              </a:xfrm>
              <a:custGeom>
                <a:avLst/>
                <a:gdLst>
                  <a:gd name="connsiteX0" fmla="*/ 742950 w 742950"/>
                  <a:gd name="connsiteY0" fmla="*/ 0 h 352425"/>
                  <a:gd name="connsiteX1" fmla="*/ 742950 w 742950"/>
                  <a:gd name="connsiteY1" fmla="*/ 0 h 352425"/>
                  <a:gd name="connsiteX2" fmla="*/ 209550 w 742950"/>
                  <a:gd name="connsiteY2" fmla="*/ 352425 h 352425"/>
                  <a:gd name="connsiteX3" fmla="*/ 0 w 742950"/>
                  <a:gd name="connsiteY3" fmla="*/ 0 h 352425"/>
                  <a:gd name="connsiteX4" fmla="*/ 742950 w 742950"/>
                  <a:gd name="connsiteY4" fmla="*/ 0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2950" h="352425">
                    <a:moveTo>
                      <a:pt x="742950" y="0"/>
                    </a:moveTo>
                    <a:lnTo>
                      <a:pt x="742950" y="0"/>
                    </a:lnTo>
                    <a:lnTo>
                      <a:pt x="209550" y="352425"/>
                    </a:lnTo>
                    <a:lnTo>
                      <a:pt x="0" y="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e 49"/>
            <p:cNvGrpSpPr/>
            <p:nvPr/>
          </p:nvGrpSpPr>
          <p:grpSpPr>
            <a:xfrm>
              <a:off x="6156175" y="2564595"/>
              <a:ext cx="2232514" cy="1672493"/>
              <a:chOff x="5865019" y="2564904"/>
              <a:chExt cx="2523405" cy="1890415"/>
            </a:xfrm>
          </p:grpSpPr>
          <p:pic>
            <p:nvPicPr>
              <p:cNvPr id="28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868144" y="2564904"/>
                <a:ext cx="2520280" cy="1890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" name="Forme libre 37"/>
              <p:cNvSpPr/>
              <p:nvPr/>
            </p:nvSpPr>
            <p:spPr>
              <a:xfrm>
                <a:off x="6581775" y="3112294"/>
                <a:ext cx="942975" cy="900112"/>
              </a:xfrm>
              <a:custGeom>
                <a:avLst/>
                <a:gdLst>
                  <a:gd name="connsiteX0" fmla="*/ 321469 w 942975"/>
                  <a:gd name="connsiteY0" fmla="*/ 900112 h 900112"/>
                  <a:gd name="connsiteX1" fmla="*/ 0 w 942975"/>
                  <a:gd name="connsiteY1" fmla="*/ 373856 h 900112"/>
                  <a:gd name="connsiteX2" fmla="*/ 638175 w 942975"/>
                  <a:gd name="connsiteY2" fmla="*/ 0 h 900112"/>
                  <a:gd name="connsiteX3" fmla="*/ 942975 w 942975"/>
                  <a:gd name="connsiteY3" fmla="*/ 521494 h 900112"/>
                  <a:gd name="connsiteX4" fmla="*/ 321469 w 942975"/>
                  <a:gd name="connsiteY4" fmla="*/ 900112 h 90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975" h="900112">
                    <a:moveTo>
                      <a:pt x="321469" y="900112"/>
                    </a:moveTo>
                    <a:lnTo>
                      <a:pt x="0" y="373856"/>
                    </a:lnTo>
                    <a:lnTo>
                      <a:pt x="638175" y="0"/>
                    </a:lnTo>
                    <a:lnTo>
                      <a:pt x="942975" y="521494"/>
                    </a:lnTo>
                    <a:lnTo>
                      <a:pt x="321469" y="900112"/>
                    </a:ln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orme libre 39"/>
              <p:cNvSpPr/>
              <p:nvPr/>
            </p:nvSpPr>
            <p:spPr>
              <a:xfrm>
                <a:off x="6117431" y="3483769"/>
                <a:ext cx="783432" cy="802481"/>
              </a:xfrm>
              <a:custGeom>
                <a:avLst/>
                <a:gdLst>
                  <a:gd name="connsiteX0" fmla="*/ 0 w 783432"/>
                  <a:gd name="connsiteY0" fmla="*/ 266700 h 802481"/>
                  <a:gd name="connsiteX1" fmla="*/ 0 w 783432"/>
                  <a:gd name="connsiteY1" fmla="*/ 266700 h 802481"/>
                  <a:gd name="connsiteX2" fmla="*/ 459582 w 783432"/>
                  <a:gd name="connsiteY2" fmla="*/ 0 h 802481"/>
                  <a:gd name="connsiteX3" fmla="*/ 783432 w 783432"/>
                  <a:gd name="connsiteY3" fmla="*/ 526256 h 802481"/>
                  <a:gd name="connsiteX4" fmla="*/ 307182 w 783432"/>
                  <a:gd name="connsiteY4" fmla="*/ 802481 h 802481"/>
                  <a:gd name="connsiteX5" fmla="*/ 0 w 783432"/>
                  <a:gd name="connsiteY5" fmla="*/ 266700 h 802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3432" h="802481">
                    <a:moveTo>
                      <a:pt x="0" y="266700"/>
                    </a:moveTo>
                    <a:lnTo>
                      <a:pt x="0" y="266700"/>
                    </a:lnTo>
                    <a:lnTo>
                      <a:pt x="459582" y="0"/>
                    </a:lnTo>
                    <a:lnTo>
                      <a:pt x="783432" y="526256"/>
                    </a:lnTo>
                    <a:lnTo>
                      <a:pt x="307182" y="802481"/>
                    </a:lnTo>
                    <a:lnTo>
                      <a:pt x="0" y="266700"/>
                    </a:ln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orme libre 41"/>
              <p:cNvSpPr/>
              <p:nvPr/>
            </p:nvSpPr>
            <p:spPr>
              <a:xfrm>
                <a:off x="5865019" y="3750469"/>
                <a:ext cx="561975" cy="704850"/>
              </a:xfrm>
              <a:custGeom>
                <a:avLst/>
                <a:gdLst>
                  <a:gd name="connsiteX0" fmla="*/ 0 w 561975"/>
                  <a:gd name="connsiteY0" fmla="*/ 142875 h 704850"/>
                  <a:gd name="connsiteX1" fmla="*/ 254794 w 561975"/>
                  <a:gd name="connsiteY1" fmla="*/ 0 h 704850"/>
                  <a:gd name="connsiteX2" fmla="*/ 561975 w 561975"/>
                  <a:gd name="connsiteY2" fmla="*/ 545306 h 704850"/>
                  <a:gd name="connsiteX3" fmla="*/ 285750 w 561975"/>
                  <a:gd name="connsiteY3" fmla="*/ 704850 h 704850"/>
                  <a:gd name="connsiteX4" fmla="*/ 4762 w 561975"/>
                  <a:gd name="connsiteY4" fmla="*/ 704850 h 704850"/>
                  <a:gd name="connsiteX5" fmla="*/ 0 w 561975"/>
                  <a:gd name="connsiteY5" fmla="*/ 142875 h 70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1975" h="704850">
                    <a:moveTo>
                      <a:pt x="0" y="142875"/>
                    </a:moveTo>
                    <a:lnTo>
                      <a:pt x="254794" y="0"/>
                    </a:lnTo>
                    <a:lnTo>
                      <a:pt x="561975" y="545306"/>
                    </a:lnTo>
                    <a:lnTo>
                      <a:pt x="285750" y="704850"/>
                    </a:lnTo>
                    <a:lnTo>
                      <a:pt x="4762" y="704850"/>
                    </a:lnTo>
                    <a:cubicBezTo>
                      <a:pt x="3968" y="515937"/>
                      <a:pt x="3175" y="327025"/>
                      <a:pt x="0" y="142875"/>
                    </a:cubicBez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orme libre 43"/>
              <p:cNvSpPr/>
              <p:nvPr/>
            </p:nvSpPr>
            <p:spPr>
              <a:xfrm>
                <a:off x="6369844" y="3731419"/>
                <a:ext cx="290512" cy="297656"/>
              </a:xfrm>
              <a:custGeom>
                <a:avLst/>
                <a:gdLst>
                  <a:gd name="connsiteX0" fmla="*/ 107156 w 290512"/>
                  <a:gd name="connsiteY0" fmla="*/ 297656 h 297656"/>
                  <a:gd name="connsiteX1" fmla="*/ 0 w 290512"/>
                  <a:gd name="connsiteY1" fmla="*/ 109537 h 297656"/>
                  <a:gd name="connsiteX2" fmla="*/ 180975 w 290512"/>
                  <a:gd name="connsiteY2" fmla="*/ 0 h 297656"/>
                  <a:gd name="connsiteX3" fmla="*/ 290512 w 290512"/>
                  <a:gd name="connsiteY3" fmla="*/ 185737 h 297656"/>
                  <a:gd name="connsiteX4" fmla="*/ 107156 w 290512"/>
                  <a:gd name="connsiteY4" fmla="*/ 297656 h 297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512" h="297656">
                    <a:moveTo>
                      <a:pt x="107156" y="297656"/>
                    </a:moveTo>
                    <a:lnTo>
                      <a:pt x="0" y="109537"/>
                    </a:lnTo>
                    <a:lnTo>
                      <a:pt x="180975" y="0"/>
                    </a:lnTo>
                    <a:lnTo>
                      <a:pt x="290512" y="185737"/>
                    </a:lnTo>
                    <a:lnTo>
                      <a:pt x="107156" y="297656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orme libre 44"/>
              <p:cNvSpPr/>
              <p:nvPr/>
            </p:nvSpPr>
            <p:spPr>
              <a:xfrm>
                <a:off x="6862763" y="3359944"/>
                <a:ext cx="442912" cy="423862"/>
              </a:xfrm>
              <a:custGeom>
                <a:avLst/>
                <a:gdLst>
                  <a:gd name="connsiteX0" fmla="*/ 442912 w 442912"/>
                  <a:gd name="connsiteY0" fmla="*/ 242887 h 423862"/>
                  <a:gd name="connsiteX1" fmla="*/ 142875 w 442912"/>
                  <a:gd name="connsiteY1" fmla="*/ 423862 h 423862"/>
                  <a:gd name="connsiteX2" fmla="*/ 0 w 442912"/>
                  <a:gd name="connsiteY2" fmla="*/ 188119 h 423862"/>
                  <a:gd name="connsiteX3" fmla="*/ 316706 w 442912"/>
                  <a:gd name="connsiteY3" fmla="*/ 0 h 423862"/>
                  <a:gd name="connsiteX4" fmla="*/ 442912 w 442912"/>
                  <a:gd name="connsiteY4" fmla="*/ 242887 h 42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2912" h="423862">
                    <a:moveTo>
                      <a:pt x="442912" y="242887"/>
                    </a:moveTo>
                    <a:lnTo>
                      <a:pt x="142875" y="423862"/>
                    </a:lnTo>
                    <a:lnTo>
                      <a:pt x="0" y="188119"/>
                    </a:lnTo>
                    <a:lnTo>
                      <a:pt x="316706" y="0"/>
                    </a:lnTo>
                    <a:lnTo>
                      <a:pt x="442912" y="24288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orme libre 45"/>
              <p:cNvSpPr/>
              <p:nvPr/>
            </p:nvSpPr>
            <p:spPr>
              <a:xfrm>
                <a:off x="5874544" y="3974306"/>
                <a:ext cx="278606" cy="345282"/>
              </a:xfrm>
              <a:custGeom>
                <a:avLst/>
                <a:gdLst>
                  <a:gd name="connsiteX0" fmla="*/ 0 w 278606"/>
                  <a:gd name="connsiteY0" fmla="*/ 109538 h 345282"/>
                  <a:gd name="connsiteX1" fmla="*/ 183356 w 278606"/>
                  <a:gd name="connsiteY1" fmla="*/ 0 h 345282"/>
                  <a:gd name="connsiteX2" fmla="*/ 278606 w 278606"/>
                  <a:gd name="connsiteY2" fmla="*/ 178594 h 345282"/>
                  <a:gd name="connsiteX3" fmla="*/ 2381 w 278606"/>
                  <a:gd name="connsiteY3" fmla="*/ 345282 h 345282"/>
                  <a:gd name="connsiteX4" fmla="*/ 2381 w 278606"/>
                  <a:gd name="connsiteY4" fmla="*/ 345282 h 345282"/>
                  <a:gd name="connsiteX5" fmla="*/ 2381 w 278606"/>
                  <a:gd name="connsiteY5" fmla="*/ 345282 h 345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8606" h="345282">
                    <a:moveTo>
                      <a:pt x="0" y="109538"/>
                    </a:moveTo>
                    <a:lnTo>
                      <a:pt x="183356" y="0"/>
                    </a:lnTo>
                    <a:lnTo>
                      <a:pt x="278606" y="178594"/>
                    </a:lnTo>
                    <a:lnTo>
                      <a:pt x="2381" y="345282"/>
                    </a:lnTo>
                    <a:lnTo>
                      <a:pt x="2381" y="345282"/>
                    </a:lnTo>
                    <a:lnTo>
                      <a:pt x="2381" y="345282"/>
                    </a:lnTo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orme libre 47"/>
              <p:cNvSpPr/>
              <p:nvPr/>
            </p:nvSpPr>
            <p:spPr>
              <a:xfrm>
                <a:off x="7227094" y="2893219"/>
                <a:ext cx="678656" cy="742950"/>
              </a:xfrm>
              <a:custGeom>
                <a:avLst/>
                <a:gdLst>
                  <a:gd name="connsiteX0" fmla="*/ 0 w 678656"/>
                  <a:gd name="connsiteY0" fmla="*/ 221456 h 742950"/>
                  <a:gd name="connsiteX1" fmla="*/ 385762 w 678656"/>
                  <a:gd name="connsiteY1" fmla="*/ 0 h 742950"/>
                  <a:gd name="connsiteX2" fmla="*/ 466725 w 678656"/>
                  <a:gd name="connsiteY2" fmla="*/ 133350 h 742950"/>
                  <a:gd name="connsiteX3" fmla="*/ 269081 w 678656"/>
                  <a:gd name="connsiteY3" fmla="*/ 238125 h 742950"/>
                  <a:gd name="connsiteX4" fmla="*/ 404812 w 678656"/>
                  <a:gd name="connsiteY4" fmla="*/ 483394 h 742950"/>
                  <a:gd name="connsiteX5" fmla="*/ 590550 w 678656"/>
                  <a:gd name="connsiteY5" fmla="*/ 371475 h 742950"/>
                  <a:gd name="connsiteX6" fmla="*/ 678656 w 678656"/>
                  <a:gd name="connsiteY6" fmla="*/ 504825 h 742950"/>
                  <a:gd name="connsiteX7" fmla="*/ 295275 w 678656"/>
                  <a:gd name="connsiteY7" fmla="*/ 742950 h 742950"/>
                  <a:gd name="connsiteX8" fmla="*/ 0 w 678656"/>
                  <a:gd name="connsiteY8" fmla="*/ 221456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78656" h="742950">
                    <a:moveTo>
                      <a:pt x="0" y="221456"/>
                    </a:moveTo>
                    <a:lnTo>
                      <a:pt x="385762" y="0"/>
                    </a:lnTo>
                    <a:lnTo>
                      <a:pt x="466725" y="133350"/>
                    </a:lnTo>
                    <a:lnTo>
                      <a:pt x="269081" y="238125"/>
                    </a:lnTo>
                    <a:lnTo>
                      <a:pt x="404812" y="483394"/>
                    </a:lnTo>
                    <a:lnTo>
                      <a:pt x="590550" y="371475"/>
                    </a:lnTo>
                    <a:lnTo>
                      <a:pt x="678656" y="504825"/>
                    </a:lnTo>
                    <a:lnTo>
                      <a:pt x="295275" y="742950"/>
                    </a:lnTo>
                    <a:lnTo>
                      <a:pt x="0" y="221456"/>
                    </a:ln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Forme libre 50"/>
            <p:cNvSpPr/>
            <p:nvPr/>
          </p:nvSpPr>
          <p:spPr>
            <a:xfrm>
              <a:off x="6165056" y="2574131"/>
              <a:ext cx="400050" cy="878682"/>
            </a:xfrm>
            <a:custGeom>
              <a:avLst/>
              <a:gdLst>
                <a:gd name="connsiteX0" fmla="*/ 400050 w 400050"/>
                <a:gd name="connsiteY0" fmla="*/ 702469 h 878682"/>
                <a:gd name="connsiteX1" fmla="*/ 92869 w 400050"/>
                <a:gd name="connsiteY1" fmla="*/ 4763 h 878682"/>
                <a:gd name="connsiteX2" fmla="*/ 0 w 400050"/>
                <a:gd name="connsiteY2" fmla="*/ 0 h 878682"/>
                <a:gd name="connsiteX3" fmla="*/ 0 w 400050"/>
                <a:gd name="connsiteY3" fmla="*/ 664369 h 878682"/>
                <a:gd name="connsiteX4" fmla="*/ 121444 w 400050"/>
                <a:gd name="connsiteY4" fmla="*/ 878682 h 878682"/>
                <a:gd name="connsiteX5" fmla="*/ 400050 w 400050"/>
                <a:gd name="connsiteY5" fmla="*/ 702469 h 87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050" h="878682">
                  <a:moveTo>
                    <a:pt x="400050" y="702469"/>
                  </a:moveTo>
                  <a:lnTo>
                    <a:pt x="92869" y="4763"/>
                  </a:lnTo>
                  <a:lnTo>
                    <a:pt x="0" y="0"/>
                  </a:lnTo>
                  <a:lnTo>
                    <a:pt x="0" y="664369"/>
                  </a:lnTo>
                  <a:lnTo>
                    <a:pt x="121444" y="878682"/>
                  </a:lnTo>
                  <a:lnTo>
                    <a:pt x="400050" y="702469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31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4352168"/>
              <a:ext cx="2088232" cy="1597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Rectangle 53"/>
            <p:cNvSpPr/>
            <p:nvPr/>
          </p:nvSpPr>
          <p:spPr>
            <a:xfrm>
              <a:off x="5940152" y="2348880"/>
              <a:ext cx="216024" cy="2088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orme libre 55"/>
            <p:cNvSpPr/>
            <p:nvPr/>
          </p:nvSpPr>
          <p:spPr>
            <a:xfrm>
              <a:off x="7281863" y="2566988"/>
              <a:ext cx="571500" cy="247650"/>
            </a:xfrm>
            <a:custGeom>
              <a:avLst/>
              <a:gdLst>
                <a:gd name="connsiteX0" fmla="*/ 138112 w 571500"/>
                <a:gd name="connsiteY0" fmla="*/ 247650 h 247650"/>
                <a:gd name="connsiteX1" fmla="*/ 0 w 571500"/>
                <a:gd name="connsiteY1" fmla="*/ 0 h 247650"/>
                <a:gd name="connsiteX2" fmla="*/ 571500 w 571500"/>
                <a:gd name="connsiteY2" fmla="*/ 4762 h 247650"/>
                <a:gd name="connsiteX3" fmla="*/ 138112 w 571500"/>
                <a:gd name="connsiteY3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47650">
                  <a:moveTo>
                    <a:pt x="138112" y="247650"/>
                  </a:moveTo>
                  <a:lnTo>
                    <a:pt x="0" y="0"/>
                  </a:lnTo>
                  <a:lnTo>
                    <a:pt x="571500" y="4762"/>
                  </a:lnTo>
                  <a:lnTo>
                    <a:pt x="138112" y="247650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 51"/>
          <p:cNvSpPr/>
          <p:nvPr/>
        </p:nvSpPr>
        <p:spPr>
          <a:xfrm>
            <a:off x="899592" y="2276872"/>
            <a:ext cx="799288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rme libre 35"/>
          <p:cNvSpPr/>
          <p:nvPr/>
        </p:nvSpPr>
        <p:spPr>
          <a:xfrm>
            <a:off x="6677025" y="2571750"/>
            <a:ext cx="581025" cy="542925"/>
          </a:xfrm>
          <a:custGeom>
            <a:avLst/>
            <a:gdLst>
              <a:gd name="connsiteX0" fmla="*/ 238125 w 581025"/>
              <a:gd name="connsiteY0" fmla="*/ 542925 h 542925"/>
              <a:gd name="connsiteX1" fmla="*/ 0 w 581025"/>
              <a:gd name="connsiteY1" fmla="*/ 0 h 542925"/>
              <a:gd name="connsiteX2" fmla="*/ 390525 w 581025"/>
              <a:gd name="connsiteY2" fmla="*/ 0 h 542925"/>
              <a:gd name="connsiteX3" fmla="*/ 581025 w 581025"/>
              <a:gd name="connsiteY3" fmla="*/ 342900 h 542925"/>
              <a:gd name="connsiteX4" fmla="*/ 238125 w 581025"/>
              <a:gd name="connsiteY4" fmla="*/ 542925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025" h="542925">
                <a:moveTo>
                  <a:pt x="238125" y="542925"/>
                </a:moveTo>
                <a:lnTo>
                  <a:pt x="0" y="0"/>
                </a:lnTo>
                <a:lnTo>
                  <a:pt x="390525" y="0"/>
                </a:lnTo>
                <a:lnTo>
                  <a:pt x="581025" y="342900"/>
                </a:lnTo>
                <a:lnTo>
                  <a:pt x="238125" y="542925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avec modification de zone -</a:t>
            </a:r>
            <a:r>
              <a:rPr lang="fr-CH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propositions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28794" y="2786059"/>
            <a:ext cx="542928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	</a:t>
            </a:r>
            <a:endParaRPr lang="fr-CH" sz="1400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endParaRPr lang="fr-CH" sz="1400" b="1" i="1" dirty="0" smtClean="0"/>
          </a:p>
          <a:p>
            <a:r>
              <a:rPr lang="fr-CH" sz="1400" i="1" dirty="0"/>
              <a:t>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827585" y="1844824"/>
            <a:ext cx="259228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Conclusions</a:t>
            </a:r>
          </a:p>
          <a:p>
            <a:endParaRPr lang="fr-CH" b="1" dirty="0" smtClean="0"/>
          </a:p>
          <a:p>
            <a:pPr>
              <a:buFontTx/>
              <a:buChar char="-"/>
            </a:pPr>
            <a:r>
              <a:rPr lang="fr-CH" sz="1600" dirty="0" smtClean="0"/>
              <a:t> Une vision nuancée de l’aménagement du territoire</a:t>
            </a:r>
          </a:p>
          <a:p>
            <a:pPr>
              <a:buFontTx/>
              <a:buChar char="-"/>
            </a:pPr>
            <a:endParaRPr lang="fr-CH" sz="1600" dirty="0" smtClean="0"/>
          </a:p>
          <a:p>
            <a:pPr>
              <a:buFontTx/>
              <a:buChar char="-"/>
            </a:pPr>
            <a:r>
              <a:rPr lang="fr-CH" sz="1600" dirty="0" smtClean="0"/>
              <a:t> Une approche sensible</a:t>
            </a:r>
          </a:p>
          <a:p>
            <a:pPr>
              <a:buFontTx/>
              <a:buChar char="-"/>
            </a:pPr>
            <a:endParaRPr lang="fr-CH" sz="1600" dirty="0" smtClean="0"/>
          </a:p>
          <a:p>
            <a:pPr>
              <a:buFontTx/>
              <a:buChar char="-"/>
            </a:pPr>
            <a:r>
              <a:rPr lang="fr-CH" sz="1600" dirty="0" smtClean="0"/>
              <a:t> Une meilleure équité</a:t>
            </a:r>
          </a:p>
          <a:p>
            <a:pPr>
              <a:buFontTx/>
              <a:buChar char="-"/>
            </a:pPr>
            <a:endParaRPr lang="fr-CH" sz="1600" dirty="0" smtClean="0"/>
          </a:p>
          <a:p>
            <a:pPr>
              <a:buFontTx/>
              <a:buChar char="-"/>
            </a:pPr>
            <a:r>
              <a:rPr lang="fr-CH" sz="1600" dirty="0" smtClean="0"/>
              <a:t> Une possibilité, pour les propriétaires, de participer plutôt que de subir</a:t>
            </a:r>
          </a:p>
          <a:p>
            <a:endParaRPr lang="fr-CH" b="1" dirty="0" smtClean="0"/>
          </a:p>
          <a:p>
            <a:endParaRPr lang="fr-CH" b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772816"/>
            <a:ext cx="455295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Quelques éléments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59632" y="1988840"/>
            <a:ext cx="63579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1. 	Une morphologie du XXème siècle (1</a:t>
            </a:r>
            <a:r>
              <a:rPr lang="fr-CH" sz="1600" baseline="30000" dirty="0" smtClean="0"/>
              <a:t>ère</a:t>
            </a:r>
            <a:r>
              <a:rPr lang="fr-CH" sz="1600" dirty="0" smtClean="0"/>
              <a:t> distinction de la ZA en 	1952) dit de l’habitat pavillonnaire</a:t>
            </a:r>
          </a:p>
          <a:p>
            <a:pPr>
              <a:buFontTx/>
              <a:buChar char="-"/>
            </a:pPr>
            <a:endParaRPr lang="fr-CH" dirty="0"/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986" y="2852937"/>
            <a:ext cx="2200838" cy="122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3128" y="2852936"/>
            <a:ext cx="198279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4365104"/>
            <a:ext cx="3518105" cy="189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9279" y="3068960"/>
            <a:ext cx="3167997" cy="215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Quelques éléments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15616" y="1988840"/>
            <a:ext cx="54292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2. 	50% de la zone à bâtir pour 10% des logements</a:t>
            </a:r>
          </a:p>
          <a:p>
            <a:pPr>
              <a:buFontTx/>
              <a:buChar char="-"/>
            </a:pPr>
            <a:endParaRPr lang="fr-CH" dirty="0"/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7027" y="2420888"/>
            <a:ext cx="4901397" cy="31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Quelques éléments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059832" y="1988840"/>
            <a:ext cx="54006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indent="-342900">
              <a:buAutoNum type="arabicPeriod" startAt="3"/>
            </a:pPr>
            <a:r>
              <a:rPr lang="fr-CH" sz="1600" dirty="0" smtClean="0"/>
              <a:t>Règles LCI:</a:t>
            </a:r>
          </a:p>
          <a:p>
            <a:pPr marL="342900" indent="-342900">
              <a:buAutoNum type="arabicPeriod" startAt="3"/>
            </a:pPr>
            <a:endParaRPr lang="fr-CH" sz="1600" dirty="0" smtClean="0"/>
          </a:p>
          <a:p>
            <a:pPr marL="1714500" lvl="3" indent="-342900">
              <a:buFontTx/>
              <a:buChar char="-"/>
            </a:pPr>
            <a:r>
              <a:rPr lang="fr-CH" sz="1600" dirty="0" smtClean="0"/>
              <a:t>IUS 0.2 (admis 0.25), dérogation éventuelle 0.4</a:t>
            </a:r>
          </a:p>
          <a:p>
            <a:pPr marL="1714500" lvl="3" indent="-342900">
              <a:buFontTx/>
              <a:buChar char="-"/>
            </a:pPr>
            <a:r>
              <a:rPr lang="fr-CH" sz="1600" dirty="0" smtClean="0"/>
              <a:t>Min. 6 m de distance à la limite de parcelle ou à l’axe de la rue</a:t>
            </a:r>
          </a:p>
          <a:p>
            <a:pPr marL="1714500" lvl="3" indent="-342900">
              <a:buFontTx/>
              <a:buChar char="-"/>
            </a:pPr>
            <a:r>
              <a:rPr lang="fr-CH" sz="1600" dirty="0" smtClean="0"/>
              <a:t>Gabarits entre 3 et 9 m (1 à 3 </a:t>
            </a:r>
            <a:r>
              <a:rPr lang="fr-CH" sz="1600" dirty="0" err="1" smtClean="0"/>
              <a:t>niv</a:t>
            </a:r>
            <a:r>
              <a:rPr lang="fr-CH" sz="1600" dirty="0" smtClean="0"/>
              <a:t>.) selon surface du bâtiment</a:t>
            </a:r>
          </a:p>
          <a:p>
            <a:pPr marL="1714500" lvl="3" indent="-342900">
              <a:buFontTx/>
              <a:buChar char="-"/>
            </a:pPr>
            <a:r>
              <a:rPr lang="fr-CH" sz="1600" dirty="0" smtClean="0"/>
              <a:t>Distance aux limites H=D</a:t>
            </a:r>
          </a:p>
          <a:p>
            <a:pPr marL="1714500" lvl="3" indent="-342900">
              <a:buFontTx/>
              <a:buChar char="-"/>
            </a:pPr>
            <a:r>
              <a:rPr lang="fr-CH" sz="1600" dirty="0" smtClean="0"/>
              <a:t>Larges possibilités pour des sous-sols et des annexes</a:t>
            </a:r>
          </a:p>
          <a:p>
            <a:pPr>
              <a:buFontTx/>
              <a:buChar char="-"/>
            </a:pPr>
            <a:endParaRPr lang="fr-CH" dirty="0"/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grpSp>
        <p:nvGrpSpPr>
          <p:cNvPr id="7" name="Groupe 6"/>
          <p:cNvGrpSpPr/>
          <p:nvPr/>
        </p:nvGrpSpPr>
        <p:grpSpPr>
          <a:xfrm>
            <a:off x="755576" y="2131650"/>
            <a:ext cx="3168352" cy="3628560"/>
            <a:chOff x="1259632" y="2708920"/>
            <a:chExt cx="2664296" cy="305128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2708920"/>
              <a:ext cx="2664296" cy="3051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Forme libre 33"/>
            <p:cNvSpPr/>
            <p:nvPr/>
          </p:nvSpPr>
          <p:spPr>
            <a:xfrm>
              <a:off x="1979712" y="3028950"/>
              <a:ext cx="1662013" cy="1480170"/>
            </a:xfrm>
            <a:custGeom>
              <a:avLst/>
              <a:gdLst>
                <a:gd name="connsiteX0" fmla="*/ 1377950 w 1679575"/>
                <a:gd name="connsiteY0" fmla="*/ 1492250 h 1492250"/>
                <a:gd name="connsiteX1" fmla="*/ 0 w 1679575"/>
                <a:gd name="connsiteY1" fmla="*/ 434975 h 1492250"/>
                <a:gd name="connsiteX2" fmla="*/ 336550 w 1679575"/>
                <a:gd name="connsiteY2" fmla="*/ 0 h 1492250"/>
                <a:gd name="connsiteX3" fmla="*/ 1679575 w 1679575"/>
                <a:gd name="connsiteY3" fmla="*/ 1066800 h 1492250"/>
                <a:gd name="connsiteX4" fmla="*/ 1377950 w 1679575"/>
                <a:gd name="connsiteY4" fmla="*/ 1492250 h 149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9575" h="1492250">
                  <a:moveTo>
                    <a:pt x="1377950" y="1492250"/>
                  </a:moveTo>
                  <a:lnTo>
                    <a:pt x="0" y="434975"/>
                  </a:lnTo>
                  <a:lnTo>
                    <a:pt x="336550" y="0"/>
                  </a:lnTo>
                  <a:lnTo>
                    <a:pt x="1679575" y="1066800"/>
                  </a:lnTo>
                  <a:lnTo>
                    <a:pt x="1377950" y="149225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Méthodologie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63688" y="2276872"/>
            <a:ext cx="568863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fr-CH" sz="1600" dirty="0" smtClean="0"/>
              <a:t>Un travail qui distingue les problématiques :</a:t>
            </a:r>
          </a:p>
          <a:p>
            <a:pPr marL="342900" indent="-342900">
              <a:buAutoNum type="arabicPeriod" startAt="3"/>
            </a:pPr>
            <a:endParaRPr lang="fr-CH" sz="1600" dirty="0" smtClean="0"/>
          </a:p>
          <a:p>
            <a:pPr marL="1257300" lvl="2" indent="-342900">
              <a:buAutoNum type="alphaUcPeriod"/>
            </a:pPr>
            <a:r>
              <a:rPr lang="fr-CH" sz="1600" dirty="0" smtClean="0"/>
              <a:t>Densification </a:t>
            </a:r>
            <a:r>
              <a:rPr lang="fr-CH" sz="1600" b="1" dirty="0" smtClean="0"/>
              <a:t>sans</a:t>
            </a:r>
            <a:r>
              <a:rPr lang="fr-CH" sz="1600" dirty="0" smtClean="0"/>
              <a:t> modification de zones (secteurs en gris clair sur la carte de synthèse)</a:t>
            </a:r>
          </a:p>
          <a:p>
            <a:pPr marL="800100" lvl="1" indent="-342900">
              <a:buAutoNum type="alphaUcPeriod"/>
            </a:pPr>
            <a:endParaRPr lang="fr-CH" sz="1600" dirty="0" smtClean="0"/>
          </a:p>
          <a:p>
            <a:pPr marL="1257300" lvl="2" indent="-342900">
              <a:buAutoNum type="alphaUcPeriod" startAt="2"/>
            </a:pPr>
            <a:r>
              <a:rPr lang="fr-CH" sz="1600" dirty="0" smtClean="0"/>
              <a:t>Densification </a:t>
            </a:r>
            <a:r>
              <a:rPr lang="fr-CH" sz="1600" b="1" dirty="0" smtClean="0"/>
              <a:t>avec</a:t>
            </a:r>
            <a:r>
              <a:rPr lang="fr-CH" sz="1600" dirty="0" smtClean="0"/>
              <a:t> modification de zone (secteurs en orange claire sur la carte de synthèse</a:t>
            </a:r>
          </a:p>
          <a:p>
            <a:pPr marL="1257300" lvl="2" indent="-342900">
              <a:buAutoNum type="alphaUcPeriod" startAt="2"/>
            </a:pPr>
            <a:endParaRPr lang="fr-CH" sz="1600" dirty="0" smtClean="0"/>
          </a:p>
          <a:p>
            <a:pPr marL="1257300" lvl="2" indent="-342900"/>
            <a:r>
              <a:rPr lang="fr-CH" sz="1600" dirty="0" smtClean="0"/>
              <a:t>=&gt; 	</a:t>
            </a:r>
            <a:r>
              <a:rPr lang="fr-CH" sz="1600" b="1" dirty="0" smtClean="0"/>
              <a:t>Le groupe approuve la création de deux fiches de mesures distinctes dans le futur </a:t>
            </a:r>
            <a:r>
              <a:rPr lang="fr-CH" sz="1600" b="1" dirty="0" err="1" smtClean="0"/>
              <a:t>PDCant</a:t>
            </a:r>
            <a:endParaRPr lang="fr-CH" sz="1600" b="1" dirty="0" smtClean="0"/>
          </a:p>
          <a:p>
            <a:pPr>
              <a:buFontTx/>
              <a:buChar char="-"/>
            </a:pPr>
            <a:endParaRPr lang="fr-CH" dirty="0"/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sans modification de zone - </a:t>
            </a:r>
            <a:r>
              <a:rPr lang="fr-CH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enjeux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067944" y="2132856"/>
            <a:ext cx="436170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CH" sz="1400" dirty="0" smtClean="0"/>
              <a:t>Préservation des qualités de ce type d’habitat (intimité, espaces verts privatifs, quiétude, habitat cossu, sentiment de propriété)</a:t>
            </a:r>
          </a:p>
          <a:p>
            <a:pPr marL="342900" indent="-342900">
              <a:buFontTx/>
              <a:buChar char="-"/>
            </a:pPr>
            <a:endParaRPr lang="fr-CH" sz="1400" dirty="0" smtClean="0"/>
          </a:p>
          <a:p>
            <a:pPr marL="342900" indent="-342900">
              <a:buFontTx/>
              <a:buChar char="-"/>
            </a:pPr>
            <a:r>
              <a:rPr lang="fr-CH" sz="1400" dirty="0" smtClean="0"/>
              <a:t>Préservation des intérêts du propriétaire</a:t>
            </a:r>
          </a:p>
          <a:p>
            <a:pPr marL="342900" indent="-342900">
              <a:buFontTx/>
              <a:buChar char="-"/>
            </a:pPr>
            <a:endParaRPr lang="fr-CH" sz="1400" dirty="0" smtClean="0"/>
          </a:p>
          <a:p>
            <a:pPr marL="342900" indent="-342900">
              <a:buFontTx/>
              <a:buChar char="-"/>
            </a:pPr>
            <a:r>
              <a:rPr lang="fr-CH" sz="1400" dirty="0" smtClean="0"/>
              <a:t>Préservation du droit des tiers (voisins)</a:t>
            </a:r>
          </a:p>
          <a:p>
            <a:pPr marL="342900" indent="-342900">
              <a:buFontTx/>
              <a:buChar char="-"/>
            </a:pPr>
            <a:endParaRPr lang="fr-CH" sz="1400" dirty="0" smtClean="0"/>
          </a:p>
          <a:p>
            <a:pPr marL="342900" indent="-342900">
              <a:buFontTx/>
              <a:buChar char="-"/>
            </a:pPr>
            <a:r>
              <a:rPr lang="fr-CH" sz="1400" dirty="0" smtClean="0"/>
              <a:t>Préservation des éléments paysagers, naturels ou patrimoniaux de valeur (réseaux biologiques, arbres séculaires, haies vives, ensembles ruraux, …)</a:t>
            </a:r>
          </a:p>
          <a:p>
            <a:pPr marL="342900" indent="-342900">
              <a:buFontTx/>
              <a:buChar char="-"/>
            </a:pPr>
            <a:endParaRPr lang="fr-CH" sz="1400" dirty="0" smtClean="0"/>
          </a:p>
          <a:p>
            <a:pPr marL="342900" indent="-342900">
              <a:buFontTx/>
              <a:buChar char="-"/>
            </a:pPr>
            <a:r>
              <a:rPr lang="fr-CH" sz="1400" dirty="0" smtClean="0"/>
              <a:t>Amélioration et structuration de l’espace public et des quartiers résidentiels</a:t>
            </a:r>
          </a:p>
          <a:p>
            <a:pPr>
              <a:buFontTx/>
              <a:buChar char="-"/>
            </a:pPr>
            <a:endParaRPr lang="fr-CH" dirty="0"/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645024"/>
            <a:ext cx="331127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sans modification de zone -</a:t>
            </a:r>
            <a:r>
              <a:rPr lang="fr-CH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propositions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851920" y="2780928"/>
            <a:ext cx="442117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1. 	Suppression de l’IUS au profit d’un 	IOS (indice d’occupation du sol)</a:t>
            </a:r>
          </a:p>
          <a:p>
            <a:r>
              <a:rPr lang="fr-CH" dirty="0" smtClean="0"/>
              <a:t>	</a:t>
            </a:r>
            <a:r>
              <a:rPr lang="fr-CH" sz="1400" i="1" dirty="0" smtClean="0"/>
              <a:t>-&gt; maintient de la pleine terre par au taux 	minimal sans sous-sol et aménagement 	extérieur</a:t>
            </a:r>
          </a:p>
          <a:p>
            <a:r>
              <a:rPr lang="fr-CH" sz="1400" i="1" dirty="0"/>
              <a:t>	</a:t>
            </a:r>
            <a:r>
              <a:rPr lang="fr-CH" sz="1400" i="1" dirty="0" smtClean="0"/>
              <a:t>-&gt; voir pour surfaces perméables et de 	rétention</a:t>
            </a:r>
          </a:p>
          <a:p>
            <a:r>
              <a:rPr lang="fr-CH" dirty="0"/>
              <a:t>2. </a:t>
            </a:r>
            <a:r>
              <a:rPr lang="fr-CH" dirty="0" smtClean="0"/>
              <a:t>	Construction </a:t>
            </a:r>
            <a:r>
              <a:rPr lang="fr-CH" dirty="0"/>
              <a:t>possible en front de </a:t>
            </a:r>
            <a:r>
              <a:rPr lang="fr-CH" dirty="0" smtClean="0"/>
              <a:t>	rue</a:t>
            </a:r>
            <a:endParaRPr lang="fr-CH" dirty="0"/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1857356" y="1857364"/>
            <a:ext cx="307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Modifications législatives (LCI)</a:t>
            </a:r>
            <a:endParaRPr lang="fr-CH" b="1" dirty="0"/>
          </a:p>
        </p:txBody>
      </p:sp>
      <p:grpSp>
        <p:nvGrpSpPr>
          <p:cNvPr id="24" name="Groupe 23"/>
          <p:cNvGrpSpPr/>
          <p:nvPr/>
        </p:nvGrpSpPr>
        <p:grpSpPr>
          <a:xfrm>
            <a:off x="755576" y="3356992"/>
            <a:ext cx="2939873" cy="2705869"/>
            <a:chOff x="1259632" y="3861048"/>
            <a:chExt cx="2262355" cy="205779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3861048"/>
              <a:ext cx="2262355" cy="2057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Forme libre 20"/>
            <p:cNvSpPr/>
            <p:nvPr/>
          </p:nvSpPr>
          <p:spPr>
            <a:xfrm>
              <a:off x="2221706" y="4443413"/>
              <a:ext cx="307182" cy="228600"/>
            </a:xfrm>
            <a:custGeom>
              <a:avLst/>
              <a:gdLst>
                <a:gd name="connsiteX0" fmla="*/ 0 w 307182"/>
                <a:gd name="connsiteY0" fmla="*/ 64293 h 228600"/>
                <a:gd name="connsiteX1" fmla="*/ 42863 w 307182"/>
                <a:gd name="connsiteY1" fmla="*/ 0 h 228600"/>
                <a:gd name="connsiteX2" fmla="*/ 307182 w 307182"/>
                <a:gd name="connsiteY2" fmla="*/ 180975 h 228600"/>
                <a:gd name="connsiteX3" fmla="*/ 276225 w 307182"/>
                <a:gd name="connsiteY3" fmla="*/ 228600 h 228600"/>
                <a:gd name="connsiteX4" fmla="*/ 276225 w 307182"/>
                <a:gd name="connsiteY4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82" h="228600">
                  <a:moveTo>
                    <a:pt x="0" y="64293"/>
                  </a:moveTo>
                  <a:lnTo>
                    <a:pt x="42863" y="0"/>
                  </a:lnTo>
                  <a:lnTo>
                    <a:pt x="307182" y="180975"/>
                  </a:lnTo>
                  <a:lnTo>
                    <a:pt x="276225" y="228600"/>
                  </a:lnTo>
                  <a:lnTo>
                    <a:pt x="276225" y="22860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2771800" y="4797152"/>
              <a:ext cx="307182" cy="228600"/>
            </a:xfrm>
            <a:custGeom>
              <a:avLst/>
              <a:gdLst>
                <a:gd name="connsiteX0" fmla="*/ 0 w 307182"/>
                <a:gd name="connsiteY0" fmla="*/ 64293 h 228600"/>
                <a:gd name="connsiteX1" fmla="*/ 42863 w 307182"/>
                <a:gd name="connsiteY1" fmla="*/ 0 h 228600"/>
                <a:gd name="connsiteX2" fmla="*/ 307182 w 307182"/>
                <a:gd name="connsiteY2" fmla="*/ 180975 h 228600"/>
                <a:gd name="connsiteX3" fmla="*/ 276225 w 307182"/>
                <a:gd name="connsiteY3" fmla="*/ 228600 h 228600"/>
                <a:gd name="connsiteX4" fmla="*/ 276225 w 307182"/>
                <a:gd name="connsiteY4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82" h="228600">
                  <a:moveTo>
                    <a:pt x="0" y="64293"/>
                  </a:moveTo>
                  <a:lnTo>
                    <a:pt x="42863" y="0"/>
                  </a:lnTo>
                  <a:lnTo>
                    <a:pt x="307182" y="180975"/>
                  </a:lnTo>
                  <a:lnTo>
                    <a:pt x="276225" y="228600"/>
                  </a:lnTo>
                  <a:lnTo>
                    <a:pt x="276225" y="22860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1691680" y="4077072"/>
              <a:ext cx="307182" cy="228600"/>
            </a:xfrm>
            <a:custGeom>
              <a:avLst/>
              <a:gdLst>
                <a:gd name="connsiteX0" fmla="*/ 0 w 307182"/>
                <a:gd name="connsiteY0" fmla="*/ 64293 h 228600"/>
                <a:gd name="connsiteX1" fmla="*/ 42863 w 307182"/>
                <a:gd name="connsiteY1" fmla="*/ 0 h 228600"/>
                <a:gd name="connsiteX2" fmla="*/ 307182 w 307182"/>
                <a:gd name="connsiteY2" fmla="*/ 180975 h 228600"/>
                <a:gd name="connsiteX3" fmla="*/ 276225 w 307182"/>
                <a:gd name="connsiteY3" fmla="*/ 228600 h 228600"/>
                <a:gd name="connsiteX4" fmla="*/ 276225 w 307182"/>
                <a:gd name="connsiteY4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182" h="228600">
                  <a:moveTo>
                    <a:pt x="0" y="64293"/>
                  </a:moveTo>
                  <a:lnTo>
                    <a:pt x="42863" y="0"/>
                  </a:lnTo>
                  <a:lnTo>
                    <a:pt x="307182" y="180975"/>
                  </a:lnTo>
                  <a:lnTo>
                    <a:pt x="276225" y="228600"/>
                  </a:lnTo>
                  <a:lnTo>
                    <a:pt x="276225" y="22860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6536" y="857232"/>
            <a:ext cx="60260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DE LA ZONE VILLA</a:t>
            </a:r>
          </a:p>
          <a:p>
            <a:pPr algn="r"/>
            <a:r>
              <a:rPr lang="fr-CH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Densification sans modification de zone -</a:t>
            </a:r>
            <a:r>
              <a:rPr lang="fr-CH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propositions</a:t>
            </a:r>
          </a:p>
          <a:p>
            <a:pPr algn="r"/>
            <a:endParaRPr lang="fr-CH" sz="1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fr-CH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99992" y="2786058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3. 	Accord entre propriétaires</a:t>
            </a:r>
          </a:p>
          <a:p>
            <a:r>
              <a:rPr lang="fr-CH" dirty="0" smtClean="0"/>
              <a:t>	</a:t>
            </a:r>
            <a:r>
              <a:rPr lang="fr-CH" sz="1400" i="1" dirty="0" smtClean="0"/>
              <a:t>-&gt; construction possible en limite de 	propriété </a:t>
            </a:r>
            <a:r>
              <a:rPr lang="fr-CH" sz="1400" b="1" i="1" dirty="0" smtClean="0"/>
              <a:t>sans perte de droits à bâtir</a:t>
            </a:r>
          </a:p>
          <a:p>
            <a:r>
              <a:rPr lang="fr-CH" sz="1400" i="1" dirty="0"/>
              <a:t>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57884" y="5715016"/>
            <a:ext cx="2615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– CR du groupe de réflexion</a:t>
            </a:r>
          </a:p>
          <a:p>
            <a:pPr algn="r"/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1857356" y="1857364"/>
            <a:ext cx="307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Modifications législatives (LCI)</a:t>
            </a:r>
            <a:endParaRPr lang="fr-CH" b="1" dirty="0"/>
          </a:p>
        </p:txBody>
      </p:sp>
      <p:sp>
        <p:nvSpPr>
          <p:cNvPr id="11" name="Forme libre 10"/>
          <p:cNvSpPr/>
          <p:nvPr/>
        </p:nvSpPr>
        <p:spPr>
          <a:xfrm>
            <a:off x="2245519" y="5224463"/>
            <a:ext cx="188119" cy="57150"/>
          </a:xfrm>
          <a:custGeom>
            <a:avLst/>
            <a:gdLst>
              <a:gd name="connsiteX0" fmla="*/ 0 w 188119"/>
              <a:gd name="connsiteY0" fmla="*/ 57150 h 57150"/>
              <a:gd name="connsiteX1" fmla="*/ 80962 w 188119"/>
              <a:gd name="connsiteY1" fmla="*/ 0 h 57150"/>
              <a:gd name="connsiteX2" fmla="*/ 188119 w 188119"/>
              <a:gd name="connsiteY2" fmla="*/ 14287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119" h="57150">
                <a:moveTo>
                  <a:pt x="0" y="57150"/>
                </a:moveTo>
                <a:lnTo>
                  <a:pt x="80962" y="0"/>
                </a:lnTo>
                <a:lnTo>
                  <a:pt x="188119" y="14287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e 12"/>
          <p:cNvGrpSpPr/>
          <p:nvPr/>
        </p:nvGrpSpPr>
        <p:grpSpPr>
          <a:xfrm>
            <a:off x="683568" y="2636913"/>
            <a:ext cx="3472484" cy="3509146"/>
            <a:chOff x="1043608" y="2996952"/>
            <a:chExt cx="2824412" cy="285693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43608" y="2996952"/>
              <a:ext cx="2824412" cy="2856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Forme libre 8"/>
            <p:cNvSpPr/>
            <p:nvPr/>
          </p:nvSpPr>
          <p:spPr>
            <a:xfrm>
              <a:off x="2471738" y="4393406"/>
              <a:ext cx="795337" cy="759619"/>
            </a:xfrm>
            <a:custGeom>
              <a:avLst/>
              <a:gdLst>
                <a:gd name="connsiteX0" fmla="*/ 257175 w 795337"/>
                <a:gd name="connsiteY0" fmla="*/ 759619 h 759619"/>
                <a:gd name="connsiteX1" fmla="*/ 0 w 795337"/>
                <a:gd name="connsiteY1" fmla="*/ 509588 h 759619"/>
                <a:gd name="connsiteX2" fmla="*/ 550068 w 795337"/>
                <a:gd name="connsiteY2" fmla="*/ 0 h 759619"/>
                <a:gd name="connsiteX3" fmla="*/ 795337 w 795337"/>
                <a:gd name="connsiteY3" fmla="*/ 242888 h 759619"/>
                <a:gd name="connsiteX4" fmla="*/ 257175 w 795337"/>
                <a:gd name="connsiteY4" fmla="*/ 759619 h 759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337" h="759619">
                  <a:moveTo>
                    <a:pt x="257175" y="759619"/>
                  </a:moveTo>
                  <a:lnTo>
                    <a:pt x="0" y="509588"/>
                  </a:lnTo>
                  <a:lnTo>
                    <a:pt x="550068" y="0"/>
                  </a:lnTo>
                  <a:lnTo>
                    <a:pt x="795337" y="242888"/>
                  </a:lnTo>
                  <a:lnTo>
                    <a:pt x="257175" y="759619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1933575" y="3926681"/>
              <a:ext cx="1276350" cy="1247775"/>
            </a:xfrm>
            <a:custGeom>
              <a:avLst/>
              <a:gdLst>
                <a:gd name="connsiteX0" fmla="*/ 288131 w 1276350"/>
                <a:gd name="connsiteY0" fmla="*/ 1247775 h 1247775"/>
                <a:gd name="connsiteX1" fmla="*/ 0 w 1276350"/>
                <a:gd name="connsiteY1" fmla="*/ 947738 h 1247775"/>
                <a:gd name="connsiteX2" fmla="*/ 978694 w 1276350"/>
                <a:gd name="connsiteY2" fmla="*/ 0 h 1247775"/>
                <a:gd name="connsiteX3" fmla="*/ 1276350 w 1276350"/>
                <a:gd name="connsiteY3" fmla="*/ 297657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350" h="1247775">
                  <a:moveTo>
                    <a:pt x="288131" y="1247775"/>
                  </a:moveTo>
                  <a:lnTo>
                    <a:pt x="0" y="947738"/>
                  </a:lnTo>
                  <a:lnTo>
                    <a:pt x="978694" y="0"/>
                  </a:lnTo>
                  <a:lnTo>
                    <a:pt x="1276350" y="297657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1084</Words>
  <Application>Microsoft Office PowerPoint</Application>
  <PresentationFormat>Affichage à l'écran (4:3)</PresentationFormat>
  <Paragraphs>337</Paragraphs>
  <Slides>27</Slides>
  <Notes>27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Office</vt:lpstr>
      <vt:lpstr>AG Pic-Vert 2012 26 avril 2012 présentation de Lauren Baddeley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Baddeley</dc:creator>
  <cp:lastModifiedBy>meissnerch</cp:lastModifiedBy>
  <cp:revision>65</cp:revision>
  <dcterms:created xsi:type="dcterms:W3CDTF">2012-02-26T15:52:42Z</dcterms:created>
  <dcterms:modified xsi:type="dcterms:W3CDTF">2012-05-01T09:13:47Z</dcterms:modified>
</cp:coreProperties>
</file>