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4"/>
  </p:notesMasterIdLst>
  <p:handoutMasterIdLst>
    <p:handoutMasterId r:id="rId15"/>
  </p:handoutMasterIdLst>
  <p:sldIdLst>
    <p:sldId id="279" r:id="rId2"/>
    <p:sldId id="292" r:id="rId3"/>
    <p:sldId id="293" r:id="rId4"/>
    <p:sldId id="294" r:id="rId5"/>
    <p:sldId id="295" r:id="rId6"/>
    <p:sldId id="296" r:id="rId7"/>
    <p:sldId id="297" r:id="rId8"/>
    <p:sldId id="298" r:id="rId9"/>
    <p:sldId id="299" r:id="rId10"/>
    <p:sldId id="300" r:id="rId11"/>
    <p:sldId id="301" r:id="rId12"/>
    <p:sldId id="290"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75F"/>
    <a:srgbClr val="85C76E"/>
    <a:srgbClr val="70C740"/>
    <a:srgbClr val="67B43A"/>
    <a:srgbClr val="E4E6DE"/>
    <a:srgbClr val="2AAD6E"/>
    <a:srgbClr val="2CB271"/>
    <a:srgbClr val="35B265"/>
    <a:srgbClr val="31A84F"/>
    <a:srgbClr val="36B4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910" autoAdjust="0"/>
  </p:normalViewPr>
  <p:slideViewPr>
    <p:cSldViewPr snapToGrid="0" snapToObjects="1">
      <p:cViewPr varScale="1">
        <p:scale>
          <a:sx n="64" d="100"/>
          <a:sy n="64" d="100"/>
        </p:scale>
        <p:origin x="1404" y="48"/>
      </p:cViewPr>
      <p:guideLst>
        <p:guide orient="horz" pos="2160"/>
        <p:guide pos="2880"/>
        <p:guide orient="horz" pos="22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9CEB1-FA56-B74F-97EA-0C2776B14757}" type="datetimeFigureOut">
              <a:rPr lang="fr-FR" smtClean="0"/>
              <a:t>29/10/2015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9C1684-BFD1-1A47-81B4-83B36569EBFF}" type="slidenum">
              <a:rPr lang="fr-FR" smtClean="0"/>
              <a:t>‹N°›</a:t>
            </a:fld>
            <a:endParaRPr lang="fr-FR"/>
          </a:p>
        </p:txBody>
      </p:sp>
    </p:spTree>
    <p:extLst>
      <p:ext uri="{BB962C8B-B14F-4D97-AF65-F5344CB8AC3E}">
        <p14:creationId xmlns:p14="http://schemas.microsoft.com/office/powerpoint/2010/main" val="3601384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DB9E2-1A27-FB48-A655-272AF90F0BB8}" type="datetimeFigureOut">
              <a:rPr lang="fr-FR" smtClean="0"/>
              <a:t>29/10/2015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854D0-42A6-C849-82F6-BCBDDF117786}" type="slidenum">
              <a:rPr lang="fr-FR" smtClean="0"/>
              <a:t>‹N°›</a:t>
            </a:fld>
            <a:endParaRPr lang="fr-FR"/>
          </a:p>
        </p:txBody>
      </p:sp>
    </p:spTree>
    <p:extLst>
      <p:ext uri="{BB962C8B-B14F-4D97-AF65-F5344CB8AC3E}">
        <p14:creationId xmlns:p14="http://schemas.microsoft.com/office/powerpoint/2010/main" val="4737173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latin typeface="+mn-lt"/>
                <a:ea typeface="+mn-ea"/>
                <a:cs typeface="+mn-cs"/>
              </a:rPr>
              <a:t>Ce canevas de présentation doit être utilisé à titre d'exemple</a:t>
            </a:r>
            <a:r>
              <a:rPr lang="fr-FR" sz="1200" b="0"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et peut être modifié</a:t>
            </a:r>
            <a:r>
              <a:rPr lang="fr-FR" sz="1200" b="0" kern="1200" dirty="0" smtClean="0">
                <a:solidFill>
                  <a:schemeClr val="tx1"/>
                </a:solidFill>
                <a:latin typeface="+mn-lt"/>
                <a:ea typeface="+mn-ea"/>
                <a:cs typeface="+mn-cs"/>
              </a:rPr>
              <a:t>. Nous vous prions cependant de respecter les contenus de la présentation. En revanche, libre à vous d'être créatifs sur la forme du Powerpoint,</a:t>
            </a:r>
            <a:r>
              <a:rPr lang="fr-FR" sz="1200" b="0" kern="1200" baseline="0" dirty="0" smtClean="0">
                <a:solidFill>
                  <a:schemeClr val="tx1"/>
                </a:solidFill>
                <a:latin typeface="+mn-lt"/>
                <a:ea typeface="+mn-ea"/>
                <a:cs typeface="+mn-cs"/>
              </a:rPr>
              <a:t> les couleurs, etc.</a:t>
            </a:r>
            <a:endParaRPr lang="fr-FR" dirty="0" smtClean="0"/>
          </a:p>
          <a:p>
            <a:endParaRPr lang="fr-FR" dirty="0" smtClean="0"/>
          </a:p>
          <a:p>
            <a:r>
              <a:rPr lang="fr-FR" dirty="0" smtClean="0"/>
              <a:t>Pour chaque </a:t>
            </a:r>
            <a:r>
              <a:rPr lang="fr-FR" dirty="0" err="1" smtClean="0"/>
              <a:t>slide</a:t>
            </a:r>
            <a:r>
              <a:rPr lang="fr-FR" dirty="0" smtClean="0"/>
              <a:t>, vous pouvez</a:t>
            </a:r>
            <a:r>
              <a:rPr lang="fr-FR" baseline="0" dirty="0" smtClean="0"/>
              <a:t> i</a:t>
            </a:r>
            <a:r>
              <a:rPr lang="fr-FR" dirty="0" smtClean="0"/>
              <a:t>nsérer le logo de votre association/entreprise/etc. dans</a:t>
            </a:r>
            <a:r>
              <a:rPr lang="fr-FR" baseline="0" dirty="0" smtClean="0"/>
              <a:t> le petit carré en bas à droite et le titre du projet au milieu en bas.</a:t>
            </a:r>
          </a:p>
          <a:p>
            <a:endParaRPr lang="fr-FR" baseline="0" dirty="0" smtClean="0"/>
          </a:p>
          <a:p>
            <a:r>
              <a:rPr lang="fr-FR" baseline="0" dirty="0" smtClean="0"/>
              <a:t>Pour chaque </a:t>
            </a:r>
            <a:r>
              <a:rPr lang="fr-FR" baseline="0" dirty="0" err="1" smtClean="0"/>
              <a:t>slide</a:t>
            </a:r>
            <a:r>
              <a:rPr lang="fr-FR" baseline="0" dirty="0" smtClean="0"/>
              <a:t>, vous pouvez également insérer 4 photos en haut (les photos présentes sont données à titre d’exemple).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1</a:t>
            </a:fld>
            <a:endParaRPr lang="fr-FR"/>
          </a:p>
        </p:txBody>
      </p:sp>
    </p:spTree>
    <p:extLst>
      <p:ext uri="{BB962C8B-B14F-4D97-AF65-F5344CB8AC3E}">
        <p14:creationId xmlns:p14="http://schemas.microsoft.com/office/powerpoint/2010/main" val="26511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595959"/>
                </a:solidFill>
                <a:latin typeface="Tahoma"/>
                <a:cs typeface="Tahoma"/>
              </a:rPr>
              <a:t>Expliquer la plus-value du projet pour les porteurs de</a:t>
            </a:r>
            <a:r>
              <a:rPr lang="fr-FR" sz="1200" baseline="0" dirty="0" smtClean="0">
                <a:solidFill>
                  <a:srgbClr val="595959"/>
                </a:solidFill>
                <a:latin typeface="Tahoma"/>
                <a:cs typeface="Tahoma"/>
              </a:rPr>
              <a:t> projet, pour les publics cibles et en termes de développement durable (selon les 3 piliers : économie, social et environnement) en évitant les répétitions. Soyez le plus précis possible.</a:t>
            </a:r>
            <a:endParaRPr lang="fr-FR" sz="1200" dirty="0" smtClean="0">
              <a:solidFill>
                <a:srgbClr val="595959"/>
              </a:solidFill>
              <a:latin typeface="Tahoma"/>
              <a:cs typeface="Tahoma"/>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smtClean="0">
                <a:solidFill>
                  <a:srgbClr val="595959"/>
                </a:solidFill>
                <a:latin typeface="Tahoma"/>
                <a:cs typeface="Tahoma"/>
              </a:rPr>
              <a:t>Durant la</a:t>
            </a:r>
            <a:r>
              <a:rPr lang="fr-FR" sz="1200" baseline="0" dirty="0" smtClean="0">
                <a:solidFill>
                  <a:srgbClr val="595959"/>
                </a:solidFill>
                <a:latin typeface="Tahoma"/>
                <a:cs typeface="Tahoma"/>
              </a:rPr>
              <a:t> présentation lors du colloque, u</a:t>
            </a:r>
            <a:r>
              <a:rPr lang="fr-FR" sz="1200" dirty="0" smtClean="0">
                <a:solidFill>
                  <a:srgbClr val="595959"/>
                </a:solidFill>
                <a:latin typeface="Tahoma"/>
                <a:cs typeface="Tahoma"/>
              </a:rPr>
              <a:t>ne petite anecdote symbolique est la bienvenue à ce moment de la présentation.</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Insérer une photo dans le carré de droite.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10</a:t>
            </a:fld>
            <a:endParaRPr lang="fr-FR"/>
          </a:p>
        </p:txBody>
      </p:sp>
    </p:spTree>
    <p:extLst>
      <p:ext uri="{BB962C8B-B14F-4D97-AF65-F5344CB8AC3E}">
        <p14:creationId xmlns:p14="http://schemas.microsoft.com/office/powerpoint/2010/main" val="2079724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Expliquer notamment en quoi ce partenariat a été innovant</a:t>
            </a:r>
            <a:r>
              <a:rPr lang="fr-FR" baseline="0" dirty="0" smtClean="0"/>
              <a:t> et s’il a été décisif dans la réalisation </a:t>
            </a:r>
            <a:r>
              <a:rPr lang="fr-FR" baseline="0" smtClean="0"/>
              <a:t>du projet. </a:t>
            </a:r>
            <a:endParaRPr lang="fr-FR" dirty="0" smtClean="0"/>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Insérer une photo dans le carré de gauche.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11</a:t>
            </a:fld>
            <a:endParaRPr lang="fr-FR"/>
          </a:p>
        </p:txBody>
      </p:sp>
    </p:spTree>
    <p:extLst>
      <p:ext uri="{BB962C8B-B14F-4D97-AF65-F5344CB8AC3E}">
        <p14:creationId xmlns:p14="http://schemas.microsoft.com/office/powerpoint/2010/main" val="4043721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Ecrire</a:t>
            </a:r>
            <a:r>
              <a:rPr lang="fr-FR" baseline="0" dirty="0" smtClean="0"/>
              <a:t> les informations concernant les personnes de contacts, dans le cas où un participant intéressé par ce projet puisse en prendre note durant la présentation et vous contacter par la suite. Ecrire le prénom et nom de la personne, sa fonction (exemple: Président de l’association, trésorier, etc.), le nom de l’entreprise/association/etc. et son email).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12</a:t>
            </a:fld>
            <a:endParaRPr lang="fr-FR"/>
          </a:p>
        </p:txBody>
      </p:sp>
    </p:spTree>
    <p:extLst>
      <p:ext uri="{BB962C8B-B14F-4D97-AF65-F5344CB8AC3E}">
        <p14:creationId xmlns:p14="http://schemas.microsoft.com/office/powerpoint/2010/main" val="52561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Ecrire en quelques « </a:t>
            </a:r>
            <a:r>
              <a:rPr lang="fr-FR" dirty="0" err="1" smtClean="0"/>
              <a:t>bullet</a:t>
            </a:r>
            <a:r>
              <a:rPr lang="fr-FR" dirty="0" smtClean="0"/>
              <a:t> points » en quoi consiste votre (vos)</a:t>
            </a:r>
            <a:r>
              <a:rPr lang="fr-FR" baseline="0" dirty="0" smtClean="0"/>
              <a:t> institution(s)</a:t>
            </a:r>
            <a:r>
              <a:rPr lang="fr-FR"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Insérer une photo présentant votre (vos) institution(s) dans le carré de gauche.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2</a:t>
            </a:fld>
            <a:endParaRPr lang="fr-FR"/>
          </a:p>
        </p:txBody>
      </p:sp>
    </p:spTree>
    <p:extLst>
      <p:ext uri="{BB962C8B-B14F-4D97-AF65-F5344CB8AC3E}">
        <p14:creationId xmlns:p14="http://schemas.microsoft.com/office/powerpoint/2010/main" val="105356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Ecrire en quelques « </a:t>
            </a:r>
            <a:r>
              <a:rPr lang="fr-FR" dirty="0" err="1" smtClean="0"/>
              <a:t>bullet</a:t>
            </a:r>
            <a:r>
              <a:rPr lang="fr-FR" dirty="0" smtClean="0"/>
              <a:t> points » en quoi consiste le projet et quels sont ses principaux objectifs.</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Insérer une photo dans le carré de droite.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3</a:t>
            </a:fld>
            <a:endParaRPr lang="fr-FR"/>
          </a:p>
        </p:txBody>
      </p:sp>
    </p:spTree>
    <p:extLst>
      <p:ext uri="{BB962C8B-B14F-4D97-AF65-F5344CB8AC3E}">
        <p14:creationId xmlns:p14="http://schemas.microsoft.com/office/powerpoint/2010/main" val="343198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Insérer</a:t>
            </a:r>
            <a:r>
              <a:rPr lang="fr-FR" baseline="0" dirty="0" smtClean="0"/>
              <a:t> une capture d’écran sur Google </a:t>
            </a:r>
            <a:r>
              <a:rPr lang="fr-FR" baseline="0" dirty="0" err="1" smtClean="0"/>
              <a:t>Maps</a:t>
            </a:r>
            <a:r>
              <a:rPr lang="fr-FR" baseline="0" dirty="0" smtClean="0"/>
              <a:t> de la localisation du projet (selon les 2 échelles mentionnées, à savoir avec une carte du canton de Genève et une carte du « quartier »).</a:t>
            </a:r>
          </a:p>
          <a:p>
            <a:endParaRPr lang="fr-FR" baseline="0" dirty="0" smtClean="0"/>
          </a:p>
          <a:p>
            <a:r>
              <a:rPr lang="fr-FR" baseline="0" dirty="0" smtClean="0"/>
              <a:t>Pour faire une capture d’écran sur Mac:</a:t>
            </a:r>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Il vous suffit d’appuyer simultanément</a:t>
            </a:r>
            <a:r>
              <a:rPr lang="fr-FR" baseline="0" dirty="0" smtClean="0"/>
              <a:t> sur les touches </a:t>
            </a:r>
            <a:r>
              <a:rPr lang="fr-FR" b="1" dirty="0" smtClean="0"/>
              <a:t>Cmd Majuscule 4</a:t>
            </a:r>
            <a:r>
              <a:rPr lang="fr-FR" baseline="0" dirty="0" smtClean="0"/>
              <a:t>. Ensuite, vous devez </a:t>
            </a:r>
            <a:r>
              <a:rPr lang="fr-FR" dirty="0" smtClean="0"/>
              <a:t>délimiter la zone à capturer à l’aide du curseur. L’image s’enregistre directement sur votre bureau.</a:t>
            </a:r>
          </a:p>
          <a:p>
            <a:endParaRPr lang="fr-FR" dirty="0" smtClean="0"/>
          </a:p>
          <a:p>
            <a:r>
              <a:rPr lang="fr-FR" dirty="0" smtClean="0"/>
              <a:t>Pour faire une capture d’écran</a:t>
            </a:r>
            <a:r>
              <a:rPr lang="fr-FR" baseline="0" dirty="0" smtClean="0"/>
              <a:t> sur PC:</a:t>
            </a:r>
          </a:p>
          <a:p>
            <a:r>
              <a:rPr lang="fr-FR" dirty="0" smtClean="0"/>
              <a:t>Il vous suffit de délimiter</a:t>
            </a:r>
            <a:r>
              <a:rPr lang="fr-FR" baseline="0" dirty="0" smtClean="0"/>
              <a:t> la zone à capturer avec le curseur et ensuite d’appuyer simultanément sur les touches </a:t>
            </a:r>
            <a:r>
              <a:rPr lang="fr-FR" b="1" baseline="0" dirty="0" smtClean="0"/>
              <a:t>Alt-</a:t>
            </a:r>
            <a:r>
              <a:rPr lang="fr-FR" b="1" baseline="0" dirty="0" err="1" smtClean="0"/>
              <a:t>Printscreen</a:t>
            </a:r>
            <a:r>
              <a:rPr lang="fr-FR" baseline="0" dirty="0" smtClean="0"/>
              <a:t>. Ensuite, vous pouvez simplement </a:t>
            </a:r>
            <a:r>
              <a:rPr lang="fr-FR" dirty="0" smtClean="0"/>
              <a:t>cliquer, avec l'aide du bouton droit de la souris, sur « Coller » dans</a:t>
            </a:r>
            <a:r>
              <a:rPr lang="fr-FR" baseline="0" dirty="0" smtClean="0"/>
              <a:t> le Powerpoint</a:t>
            </a:r>
            <a:r>
              <a:rPr lang="fr-FR" dirty="0" smtClean="0"/>
              <a:t>. </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4</a:t>
            </a:fld>
            <a:endParaRPr lang="fr-FR"/>
          </a:p>
        </p:txBody>
      </p:sp>
    </p:spTree>
    <p:extLst>
      <p:ext uri="{BB962C8B-B14F-4D97-AF65-F5344CB8AC3E}">
        <p14:creationId xmlns:p14="http://schemas.microsoft.com/office/powerpoint/2010/main" val="299295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Sous le terme « Propriété foncière », inscrire le propriétaire du terrain.</a:t>
            </a:r>
          </a:p>
          <a:p>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Sous le terme « Taille du terrain », donner sa taille </a:t>
            </a:r>
            <a:r>
              <a:rPr lang="fr-FR" b="0" dirty="0" smtClean="0"/>
              <a:t>en m</a:t>
            </a:r>
            <a:r>
              <a:rPr lang="fr-FR" b="0" baseline="30000" dirty="0" smtClean="0"/>
              <a:t>2</a:t>
            </a:r>
            <a:r>
              <a:rPr lang="fr-FR" b="0" baseline="0" dirty="0" smtClean="0"/>
              <a:t>.</a:t>
            </a:r>
            <a:endParaRPr lang="fr-FR"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Sous</a:t>
            </a:r>
            <a:r>
              <a:rPr lang="fr-FR" baseline="0" dirty="0" smtClean="0"/>
              <a:t> le terme « Types de terrain », donner quelques informations pertinentes sur le terrain. Exemple: terrain en friche, toitures, parcs, le type de végétation, etc.</a:t>
            </a:r>
            <a:r>
              <a:rPr lang="fr-FR"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Sous le terme « accès au terrain », mentionner s’il y a un droit de passage, une convention de prêt</a:t>
            </a:r>
            <a:r>
              <a:rPr lang="fr-FR" baseline="0" dirty="0" smtClean="0"/>
              <a:t> à </a:t>
            </a:r>
            <a:r>
              <a:rPr lang="fr-FR" dirty="0" smtClean="0"/>
              <a:t>usage,</a:t>
            </a:r>
            <a:r>
              <a:rPr lang="fr-FR" baseline="0" dirty="0" smtClean="0"/>
              <a:t> etc. </a:t>
            </a: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30000"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5</a:t>
            </a:fld>
            <a:endParaRPr lang="fr-FR"/>
          </a:p>
        </p:txBody>
      </p:sp>
    </p:spTree>
    <p:extLst>
      <p:ext uri="{BB962C8B-B14F-4D97-AF65-F5344CB8AC3E}">
        <p14:creationId xmlns:p14="http://schemas.microsoft.com/office/powerpoint/2010/main" val="2167304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Sous le terme de « nom », écrire le nom de l’association, entreprise, service de l’Etat,</a:t>
            </a:r>
            <a:r>
              <a:rPr lang="fr-FR" baseline="0" dirty="0" smtClean="0"/>
              <a:t> coopérative, etc. correspondant</a:t>
            </a:r>
          </a:p>
          <a:p>
            <a:endParaRPr lang="fr-FR" baseline="0" dirty="0" smtClean="0"/>
          </a:p>
          <a:p>
            <a:r>
              <a:rPr lang="fr-FR" baseline="0" dirty="0" smtClean="0"/>
              <a:t>Sous le terme « description », écrire si c’est une association, un bureau d’étude, un bureau d’architecture, etc.</a:t>
            </a:r>
          </a:p>
          <a:p>
            <a:r>
              <a:rPr lang="fr-FR" baseline="0" dirty="0" smtClean="0"/>
              <a:t>Insérer une photo dans le carré de droite.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6</a:t>
            </a:fld>
            <a:endParaRPr lang="fr-FR"/>
          </a:p>
        </p:txBody>
      </p:sp>
    </p:spTree>
    <p:extLst>
      <p:ext uri="{BB962C8B-B14F-4D97-AF65-F5344CB8AC3E}">
        <p14:creationId xmlns:p14="http://schemas.microsoft.com/office/powerpoint/2010/main" val="136358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Indiquer le mois et une petite phrase du type: Janvier:</a:t>
            </a:r>
            <a:r>
              <a:rPr lang="fr-FR" baseline="0" dirty="0" smtClean="0"/>
              <a:t> Début des travaux ; Février: Assainissement du site, etc.</a:t>
            </a:r>
          </a:p>
          <a:p>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Insérer une photo dans le carré de droite.</a:t>
            </a:r>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7</a:t>
            </a:fld>
            <a:endParaRPr lang="fr-FR"/>
          </a:p>
        </p:txBody>
      </p:sp>
    </p:spTree>
    <p:extLst>
      <p:ext uri="{BB962C8B-B14F-4D97-AF65-F5344CB8AC3E}">
        <p14:creationId xmlns:p14="http://schemas.microsoft.com/office/powerpoint/2010/main" val="156552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Insérer une photo d’avant les travaux et après</a:t>
            </a:r>
            <a:r>
              <a:rPr lang="fr-FR" baseline="0" dirty="0" smtClean="0"/>
              <a:t> les travaux, en indiquant le mois au-dessus de l’image.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8</a:t>
            </a:fld>
            <a:endParaRPr lang="fr-FR"/>
          </a:p>
        </p:txBody>
      </p:sp>
    </p:spTree>
    <p:extLst>
      <p:ext uri="{BB962C8B-B14F-4D97-AF65-F5344CB8AC3E}">
        <p14:creationId xmlns:p14="http://schemas.microsoft.com/office/powerpoint/2010/main" val="215739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Ecrire, dans le</a:t>
            </a:r>
            <a:r>
              <a:rPr lang="fr-FR" baseline="0" dirty="0" smtClean="0"/>
              <a:t> « carré de gauche »,</a:t>
            </a:r>
            <a:r>
              <a:rPr lang="fr-FR" dirty="0" smtClean="0"/>
              <a:t> quelques « </a:t>
            </a:r>
            <a:r>
              <a:rPr lang="fr-FR" dirty="0" err="1" smtClean="0"/>
              <a:t>bullet</a:t>
            </a:r>
            <a:r>
              <a:rPr lang="fr-FR" dirty="0" smtClean="0"/>
              <a:t> points » sur des problèmes rencontrés lors de l’élaboration ou la mise en œuvre du projet. Dans la colonne de droite, écrire</a:t>
            </a:r>
            <a:r>
              <a:rPr lang="fr-FR" baseline="0" dirty="0" smtClean="0"/>
              <a:t> comment vous avez surmonté ces problèmes.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D2854D0-42A6-C849-82F6-BCBDDF117786}" type="slidenum">
              <a:rPr lang="fr-FR" smtClean="0"/>
              <a:t>9</a:t>
            </a:fld>
            <a:endParaRPr lang="fr-FR"/>
          </a:p>
        </p:txBody>
      </p:sp>
    </p:spTree>
    <p:extLst>
      <p:ext uri="{BB962C8B-B14F-4D97-AF65-F5344CB8AC3E}">
        <p14:creationId xmlns:p14="http://schemas.microsoft.com/office/powerpoint/2010/main" val="313387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
        <p:nvSpPr>
          <p:cNvPr id="19" name="Espace réservé pour une image  30"/>
          <p:cNvSpPr>
            <a:spLocks noGrp="1"/>
          </p:cNvSpPr>
          <p:nvPr>
            <p:ph type="pic" sz="quarter" idx="17"/>
          </p:nvPr>
        </p:nvSpPr>
        <p:spPr>
          <a:xfrm>
            <a:off x="8358164" y="6098250"/>
            <a:ext cx="531838" cy="533635"/>
          </a:xfrm>
        </p:spPr>
        <p:txBody>
          <a:bodyPr/>
          <a:lstStyle/>
          <a:p>
            <a:endParaRPr lang="fr-FR" dirty="0"/>
          </a:p>
        </p:txBody>
      </p:sp>
      <p:sp>
        <p:nvSpPr>
          <p:cNvPr id="26" name="Espace réservé pour une image  8"/>
          <p:cNvSpPr>
            <a:spLocks noGrp="1"/>
          </p:cNvSpPr>
          <p:nvPr>
            <p:ph type="pic" sz="quarter" idx="13"/>
          </p:nvPr>
        </p:nvSpPr>
        <p:spPr>
          <a:xfrm>
            <a:off x="914400" y="1346198"/>
            <a:ext cx="7281333" cy="3166715"/>
          </a:xfrm>
          <a:noFill/>
          <a:ln>
            <a:noFill/>
          </a:ln>
        </p:spPr>
      </p:sp>
      <p:sp>
        <p:nvSpPr>
          <p:cNvPr id="28" name="Sous-titre 6"/>
          <p:cNvSpPr>
            <a:spLocks noGrp="1"/>
          </p:cNvSpPr>
          <p:nvPr>
            <p:ph type="subTitle" idx="1"/>
          </p:nvPr>
        </p:nvSpPr>
        <p:spPr>
          <a:xfrm>
            <a:off x="930311" y="5160528"/>
            <a:ext cx="7281332" cy="808473"/>
          </a:xfrm>
          <a:solidFill>
            <a:srgbClr val="E4E6DE"/>
          </a:solidFill>
        </p:spPr>
        <p:txBody>
          <a:bodyPr>
            <a:normAutofit/>
          </a:bodyPr>
          <a:lstStyle/>
          <a:p>
            <a:r>
              <a:rPr lang="fr-CH" dirty="0" smtClean="0"/>
              <a:t>Cliquez pour modifier le style des sous-titres du masque</a:t>
            </a:r>
            <a:endParaRPr lang="fr-CH" dirty="0"/>
          </a:p>
        </p:txBody>
      </p:sp>
      <p:sp>
        <p:nvSpPr>
          <p:cNvPr id="29"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30"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31"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32"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3"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4" name="Titre 3"/>
          <p:cNvSpPr>
            <a:spLocks noGrp="1"/>
          </p:cNvSpPr>
          <p:nvPr>
            <p:ph type="title"/>
          </p:nvPr>
        </p:nvSpPr>
        <p:spPr>
          <a:xfrm>
            <a:off x="101224" y="4510700"/>
            <a:ext cx="8910637" cy="648326"/>
          </a:xfrm>
        </p:spPr>
        <p:txBody>
          <a:bodyPr/>
          <a:lstStyle/>
          <a:p>
            <a:r>
              <a:rPr lang="fr-CH" dirty="0" smtClean="0"/>
              <a:t>Cliquez et modifiez le titre</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6070" y="1991167"/>
            <a:ext cx="3427413" cy="388306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H" dirty="0" smtClean="0"/>
              <a:t>Faire glisser l'image vers l'espace réservé ou cliquer sur l'icône pour l'ajouter</a:t>
            </a:r>
            <a:endParaRPr dirty="0"/>
          </a:p>
        </p:txBody>
      </p:sp>
      <p:sp>
        <p:nvSpPr>
          <p:cNvPr id="4" name="Text Placeholder 3"/>
          <p:cNvSpPr>
            <a:spLocks noGrp="1"/>
          </p:cNvSpPr>
          <p:nvPr>
            <p:ph type="body" sz="half" idx="2"/>
          </p:nvPr>
        </p:nvSpPr>
        <p:spPr>
          <a:xfrm>
            <a:off x="914400" y="1991167"/>
            <a:ext cx="3767667" cy="3883069"/>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a:buNone/>
              <a:defRPr sz="1800" kern="1200">
                <a:solidFill>
                  <a:schemeClr val="tx1">
                    <a:lumMod val="65000"/>
                    <a:lumOff val="35000"/>
                  </a:schemeClr>
                </a:solidFill>
                <a:latin typeface="Tahoma"/>
                <a:ea typeface="+mn-e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fr-CH" dirty="0" smtClean="0"/>
              <a:t>Cliquez pour modifier les styles du texte du masque</a:t>
            </a:r>
          </a:p>
        </p:txBody>
      </p:sp>
      <p:sp>
        <p:nvSpPr>
          <p:cNvPr id="7" name="Slide Number Placeholder 6"/>
          <p:cNvSpPr>
            <a:spLocks noGrp="1"/>
          </p:cNvSpPr>
          <p:nvPr>
            <p:ph type="sldNum" sz="quarter" idx="12"/>
          </p:nvPr>
        </p:nvSpPr>
        <p:spPr/>
        <p:txBody>
          <a:bodyPr/>
          <a:lstStyle/>
          <a:p>
            <a:fld id="{FE100E8C-CF14-224B-A1FF-EC32426B2A77}" type="slidenum">
              <a:rPr lang="fr-FR" smtClean="0"/>
              <a:t>‹N°›</a:t>
            </a:fld>
            <a:endParaRPr lang="fr-FR"/>
          </a:p>
        </p:txBody>
      </p:sp>
      <p:sp>
        <p:nvSpPr>
          <p:cNvPr id="14"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15"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16"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17"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22"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5" name="Titre 4"/>
          <p:cNvSpPr>
            <a:spLocks noGrp="1"/>
          </p:cNvSpPr>
          <p:nvPr>
            <p:ph type="title"/>
          </p:nvPr>
        </p:nvSpPr>
        <p:spPr>
          <a:xfrm>
            <a:off x="101602" y="975167"/>
            <a:ext cx="8910259" cy="646112"/>
          </a:xfrm>
        </p:spPr>
        <p:txBody>
          <a:bodyPr/>
          <a:lstStyle/>
          <a:p>
            <a:r>
              <a:rPr lang="fr-CH" smtClean="0"/>
              <a:t>Cliquez et modifiez le titre</a:t>
            </a:r>
            <a:endParaRPr lang="fr-FR"/>
          </a:p>
        </p:txBody>
      </p:sp>
      <p:sp>
        <p:nvSpPr>
          <p:cNvPr id="13" name="Espace réservé pour une image  30"/>
          <p:cNvSpPr>
            <a:spLocks noGrp="1"/>
          </p:cNvSpPr>
          <p:nvPr>
            <p:ph type="pic" sz="quarter" idx="17"/>
          </p:nvPr>
        </p:nvSpPr>
        <p:spPr>
          <a:xfrm>
            <a:off x="8358164" y="6098250"/>
            <a:ext cx="531838" cy="533635"/>
          </a:xfrm>
        </p:spPr>
        <p:txBody>
          <a:bodyPr/>
          <a:lstStyle/>
          <a:p>
            <a:endParaRPr lang="fr-FR" dirty="0"/>
          </a:p>
        </p:txBody>
      </p:sp>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20588" y="1870293"/>
            <a:ext cx="3222812"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smtClean="0"/>
              <a:t>Cliquez pour modifier les styles du texte du masque</a:t>
            </a:r>
          </a:p>
        </p:txBody>
      </p:sp>
      <p:sp>
        <p:nvSpPr>
          <p:cNvPr id="4" name="Content Placeholder 3"/>
          <p:cNvSpPr>
            <a:spLocks noGrp="1"/>
          </p:cNvSpPr>
          <p:nvPr>
            <p:ph sz="half" idx="2"/>
          </p:nvPr>
        </p:nvSpPr>
        <p:spPr>
          <a:xfrm>
            <a:off x="1131795" y="2901726"/>
            <a:ext cx="3222812" cy="3071291"/>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5" name="Text Placeholder 4"/>
          <p:cNvSpPr>
            <a:spLocks noGrp="1"/>
          </p:cNvSpPr>
          <p:nvPr>
            <p:ph type="body" sz="quarter" idx="3"/>
          </p:nvPr>
        </p:nvSpPr>
        <p:spPr>
          <a:xfrm>
            <a:off x="4686748" y="1870293"/>
            <a:ext cx="3222812"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smtClean="0"/>
              <a:t>Cliquez pour modifier les styles du texte du masque</a:t>
            </a:r>
          </a:p>
        </p:txBody>
      </p:sp>
      <p:sp>
        <p:nvSpPr>
          <p:cNvPr id="9" name="Slide Number Placeholder 8"/>
          <p:cNvSpPr>
            <a:spLocks noGrp="1"/>
          </p:cNvSpPr>
          <p:nvPr>
            <p:ph type="sldNum" sz="quarter" idx="12"/>
          </p:nvPr>
        </p:nvSpPr>
        <p:spPr/>
        <p:txBody>
          <a:bodyPr/>
          <a:lstStyle/>
          <a:p>
            <a:fld id="{FE100E8C-CF14-224B-A1FF-EC32426B2A77}" type="slidenum">
              <a:rPr lang="fr-FR" smtClean="0"/>
              <a:t>‹N°›</a:t>
            </a:fld>
            <a:endParaRPr lang="fr-FR"/>
          </a:p>
        </p:txBody>
      </p:sp>
      <p:sp>
        <p:nvSpPr>
          <p:cNvPr id="23" name="Content Placeholder 3"/>
          <p:cNvSpPr>
            <a:spLocks noGrp="1"/>
          </p:cNvSpPr>
          <p:nvPr>
            <p:ph sz="half" idx="13"/>
          </p:nvPr>
        </p:nvSpPr>
        <p:spPr>
          <a:xfrm>
            <a:off x="4686748" y="2901726"/>
            <a:ext cx="3222812" cy="3071291"/>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18"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19"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20"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21"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24"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29" name="Titre 4"/>
          <p:cNvSpPr>
            <a:spLocks noGrp="1"/>
          </p:cNvSpPr>
          <p:nvPr>
            <p:ph type="title"/>
          </p:nvPr>
        </p:nvSpPr>
        <p:spPr>
          <a:xfrm>
            <a:off x="101602" y="975167"/>
            <a:ext cx="8910259" cy="646112"/>
          </a:xfrm>
        </p:spPr>
        <p:txBody>
          <a:bodyPr/>
          <a:lstStyle/>
          <a:p>
            <a:r>
              <a:rPr lang="fr-CH" smtClean="0"/>
              <a:t>Cliquez et modifiez le titre</a:t>
            </a:r>
            <a:endParaRPr lang="fr-FR"/>
          </a:p>
        </p:txBody>
      </p:sp>
      <p:sp>
        <p:nvSpPr>
          <p:cNvPr id="17" name="Espace réservé pour une image  30"/>
          <p:cNvSpPr>
            <a:spLocks noGrp="1"/>
          </p:cNvSpPr>
          <p:nvPr>
            <p:ph type="pic" sz="quarter" idx="17"/>
          </p:nvPr>
        </p:nvSpPr>
        <p:spPr>
          <a:xfrm>
            <a:off x="8358164" y="6098250"/>
            <a:ext cx="531838" cy="533635"/>
          </a:xfrm>
        </p:spPr>
        <p:txBody>
          <a:bodyPr/>
          <a:lstStyle/>
          <a:p>
            <a:endParaRPr lang="fr-FR" dirty="0"/>
          </a:p>
        </p:txBody>
      </p:sp>
      <p:pic>
        <p:nvPicPr>
          <p:cNvPr id="22" name="Imag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90600" y="2153294"/>
            <a:ext cx="3445933"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7" name="Slide Number Placeholder 6"/>
          <p:cNvSpPr>
            <a:spLocks noGrp="1"/>
          </p:cNvSpPr>
          <p:nvPr>
            <p:ph type="sldNum" sz="quarter" idx="12"/>
          </p:nvPr>
        </p:nvSpPr>
        <p:spPr/>
        <p:txBody>
          <a:bodyPr/>
          <a:lstStyle/>
          <a:p>
            <a:fld id="{FE100E8C-CF14-224B-A1FF-EC32426B2A77}" type="slidenum">
              <a:rPr lang="fr-FR" smtClean="0"/>
              <a:t>‹N°›</a:t>
            </a:fld>
            <a:endParaRPr lang="fr-FR"/>
          </a:p>
        </p:txBody>
      </p:sp>
      <p:sp>
        <p:nvSpPr>
          <p:cNvPr id="14" name="Content Placeholder 2"/>
          <p:cNvSpPr>
            <a:spLocks noGrp="1"/>
          </p:cNvSpPr>
          <p:nvPr>
            <p:ph sz="half" idx="13"/>
          </p:nvPr>
        </p:nvSpPr>
        <p:spPr>
          <a:xfrm>
            <a:off x="4699490" y="2153294"/>
            <a:ext cx="3445933" cy="3691404"/>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15"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16"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17"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18"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23"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31" name="Titre 4"/>
          <p:cNvSpPr>
            <a:spLocks noGrp="1"/>
          </p:cNvSpPr>
          <p:nvPr>
            <p:ph type="title"/>
          </p:nvPr>
        </p:nvSpPr>
        <p:spPr>
          <a:xfrm>
            <a:off x="101602" y="975167"/>
            <a:ext cx="8910259" cy="646112"/>
          </a:xfrm>
        </p:spPr>
        <p:txBody>
          <a:bodyPr/>
          <a:lstStyle/>
          <a:p>
            <a:r>
              <a:rPr lang="fr-CH" smtClean="0"/>
              <a:t>Cliquez et modifiez le titre</a:t>
            </a:r>
            <a:endParaRPr lang="fr-FR"/>
          </a:p>
        </p:txBody>
      </p:sp>
      <p:sp>
        <p:nvSpPr>
          <p:cNvPr id="13" name="Espace réservé pour une image  30"/>
          <p:cNvSpPr>
            <a:spLocks noGrp="1"/>
          </p:cNvSpPr>
          <p:nvPr>
            <p:ph type="pic" sz="quarter" idx="17"/>
          </p:nvPr>
        </p:nvSpPr>
        <p:spPr>
          <a:xfrm>
            <a:off x="8358164" y="6098250"/>
            <a:ext cx="531838" cy="533635"/>
          </a:xfrm>
        </p:spPr>
        <p:txBody>
          <a:bodyPr/>
          <a:lstStyle/>
          <a:p>
            <a:endParaRPr lang="fr-FR" dirty="0"/>
          </a:p>
        </p:txBody>
      </p:sp>
      <p:pic>
        <p:nvPicPr>
          <p:cNvPr id="19" name="Imag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7" y="1931967"/>
            <a:ext cx="3566160" cy="3502698"/>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4" name="Text Placeholder 3"/>
          <p:cNvSpPr>
            <a:spLocks noGrp="1"/>
          </p:cNvSpPr>
          <p:nvPr>
            <p:ph type="body" sz="half" idx="2"/>
          </p:nvPr>
        </p:nvSpPr>
        <p:spPr>
          <a:xfrm>
            <a:off x="900952" y="1931967"/>
            <a:ext cx="3566160" cy="3953609"/>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Tahoma"/>
                <a:ea typeface="+mn-e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dirty="0" smtClean="0"/>
              <a:t>Cliquez pour modifier les styles du texte du masque</a:t>
            </a:r>
          </a:p>
        </p:txBody>
      </p:sp>
      <p:sp>
        <p:nvSpPr>
          <p:cNvPr id="7" name="Slide Number Placeholder 6"/>
          <p:cNvSpPr>
            <a:spLocks noGrp="1"/>
          </p:cNvSpPr>
          <p:nvPr>
            <p:ph type="sldNum" sz="quarter" idx="12"/>
          </p:nvPr>
        </p:nvSpPr>
        <p:spPr/>
        <p:txBody>
          <a:bodyPr/>
          <a:lstStyle/>
          <a:p>
            <a:fld id="{FE100E8C-CF14-224B-A1FF-EC32426B2A77}" type="slidenum">
              <a:rPr lang="fr-FR" smtClean="0"/>
              <a:t>‹N°›</a:t>
            </a:fld>
            <a:endParaRPr lang="fr-FR"/>
          </a:p>
        </p:txBody>
      </p:sp>
      <p:sp>
        <p:nvSpPr>
          <p:cNvPr id="14"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15"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16"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17"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22"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30" name="Titre 4"/>
          <p:cNvSpPr>
            <a:spLocks noGrp="1"/>
          </p:cNvSpPr>
          <p:nvPr>
            <p:ph type="title"/>
          </p:nvPr>
        </p:nvSpPr>
        <p:spPr>
          <a:xfrm>
            <a:off x="101602" y="975167"/>
            <a:ext cx="8910259" cy="646112"/>
          </a:xfrm>
        </p:spPr>
        <p:txBody>
          <a:bodyPr/>
          <a:lstStyle/>
          <a:p>
            <a:r>
              <a:rPr lang="fr-CH" smtClean="0"/>
              <a:t>Cliquez et modifiez le titre</a:t>
            </a:r>
            <a:endParaRPr lang="fr-FR"/>
          </a:p>
        </p:txBody>
      </p:sp>
      <p:sp>
        <p:nvSpPr>
          <p:cNvPr id="13" name="Espace réservé pour une image  30"/>
          <p:cNvSpPr>
            <a:spLocks noGrp="1"/>
          </p:cNvSpPr>
          <p:nvPr>
            <p:ph type="pic" sz="quarter" idx="17"/>
          </p:nvPr>
        </p:nvSpPr>
        <p:spPr>
          <a:xfrm>
            <a:off x="8358164" y="6098250"/>
            <a:ext cx="531838" cy="533635"/>
          </a:xfrm>
        </p:spPr>
        <p:txBody>
          <a:bodyPr/>
          <a:lstStyle/>
          <a:p>
            <a:endParaRPr lang="fr-FR" dirty="0"/>
          </a:p>
        </p:txBody>
      </p:sp>
      <p:pic>
        <p:nvPicPr>
          <p:cNvPr id="18" name="Imag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u-dessus de légen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31335" y="5044432"/>
            <a:ext cx="7281332" cy="799503"/>
          </a:xfrm>
          <a:solidFill>
            <a:srgbClr val="E4E6DE"/>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Tahoma"/>
                <a:ea typeface="+mn-e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dirty="0" smtClean="0"/>
              <a:t>Cliquez pour modifier le style des sous-titres du masque</a:t>
            </a:r>
            <a:endParaRPr dirty="0"/>
          </a:p>
        </p:txBody>
      </p:sp>
      <p:sp>
        <p:nvSpPr>
          <p:cNvPr id="9" name="Picture Placeholder 8"/>
          <p:cNvSpPr>
            <a:spLocks noGrp="1"/>
          </p:cNvSpPr>
          <p:nvPr>
            <p:ph type="pic" sz="quarter" idx="13"/>
          </p:nvPr>
        </p:nvSpPr>
        <p:spPr>
          <a:xfrm>
            <a:off x="927100" y="1102925"/>
            <a:ext cx="7268633" cy="3295396"/>
          </a:xfrm>
        </p:spPr>
        <p:txBody>
          <a:bodyPr>
            <a:normAutofit/>
          </a:bodyPr>
          <a:lstStyle>
            <a:lvl1pPr marL="0" indent="0">
              <a:buNone/>
              <a:defRPr sz="1800"/>
            </a:lvl1pPr>
          </a:lstStyle>
          <a:p>
            <a:r>
              <a:rPr lang="fr-CH" smtClean="0"/>
              <a:t>Faire glisser l'image vers l'espace réservé ou cliquer sur l'icône pour l'ajouter</a:t>
            </a:r>
            <a:endParaRPr/>
          </a:p>
        </p:txBody>
      </p:sp>
      <p:sp>
        <p:nvSpPr>
          <p:cNvPr id="13" name="Espace réservé pour une image  8"/>
          <p:cNvSpPr>
            <a:spLocks noGrp="1"/>
          </p:cNvSpPr>
          <p:nvPr>
            <p:ph type="pic" sz="quarter" idx="18"/>
          </p:nvPr>
        </p:nvSpPr>
        <p:spPr>
          <a:xfrm>
            <a:off x="914401" y="199336"/>
            <a:ext cx="1828800" cy="550862"/>
          </a:xfrm>
        </p:spPr>
        <p:txBody>
          <a:bodyPr/>
          <a:lstStyle/>
          <a:p>
            <a:endParaRPr lang="fr-FR" dirty="0"/>
          </a:p>
        </p:txBody>
      </p:sp>
      <p:sp>
        <p:nvSpPr>
          <p:cNvPr id="14" name="Espace réservé pour une image  8"/>
          <p:cNvSpPr>
            <a:spLocks noGrp="1"/>
          </p:cNvSpPr>
          <p:nvPr>
            <p:ph type="pic" sz="quarter" idx="19"/>
          </p:nvPr>
        </p:nvSpPr>
        <p:spPr>
          <a:xfrm>
            <a:off x="2743201" y="199840"/>
            <a:ext cx="1828800" cy="550862"/>
          </a:xfrm>
        </p:spPr>
        <p:txBody>
          <a:bodyPr/>
          <a:lstStyle/>
          <a:p>
            <a:endParaRPr lang="fr-FR" dirty="0"/>
          </a:p>
        </p:txBody>
      </p:sp>
      <p:sp>
        <p:nvSpPr>
          <p:cNvPr id="15" name="Espace réservé pour une image  8"/>
          <p:cNvSpPr>
            <a:spLocks noGrp="1"/>
          </p:cNvSpPr>
          <p:nvPr>
            <p:ph type="pic" sz="quarter" idx="20"/>
          </p:nvPr>
        </p:nvSpPr>
        <p:spPr>
          <a:xfrm>
            <a:off x="4570977" y="199840"/>
            <a:ext cx="1828800" cy="544312"/>
          </a:xfrm>
        </p:spPr>
        <p:txBody>
          <a:bodyPr/>
          <a:lstStyle/>
          <a:p>
            <a:endParaRPr lang="fr-FR" dirty="0"/>
          </a:p>
        </p:txBody>
      </p:sp>
      <p:sp>
        <p:nvSpPr>
          <p:cNvPr id="16" name="Espace réservé pour une image  8"/>
          <p:cNvSpPr>
            <a:spLocks noGrp="1"/>
          </p:cNvSpPr>
          <p:nvPr>
            <p:ph type="pic" sz="quarter" idx="21"/>
          </p:nvPr>
        </p:nvSpPr>
        <p:spPr>
          <a:xfrm>
            <a:off x="6399777" y="199840"/>
            <a:ext cx="1785027" cy="550862"/>
          </a:xfrm>
        </p:spPr>
        <p:txBody>
          <a:bodyPr/>
          <a:lstStyle/>
          <a:p>
            <a:endParaRPr lang="fr-FR" dirty="0"/>
          </a:p>
        </p:txBody>
      </p:sp>
      <p:sp>
        <p:nvSpPr>
          <p:cNvPr id="21" name="Espace réservé du texte 2"/>
          <p:cNvSpPr>
            <a:spLocks noGrp="1"/>
          </p:cNvSpPr>
          <p:nvPr>
            <p:ph type="body" sz="quarter" idx="22"/>
          </p:nvPr>
        </p:nvSpPr>
        <p:spPr>
          <a:xfrm>
            <a:off x="930311" y="6112772"/>
            <a:ext cx="7281332" cy="519113"/>
          </a:xfrm>
        </p:spPr>
        <p:txBody>
          <a:bodyPr/>
          <a:lstStyle>
            <a:lvl1pPr marL="0" indent="0" algn="ctr">
              <a:buFontTx/>
              <a:buNone/>
              <a:defRPr sz="1400"/>
            </a:lvl1pPr>
          </a:lstStyle>
          <a:p>
            <a:pPr lvl="0"/>
            <a:r>
              <a:rPr lang="fr-CH" dirty="0" smtClean="0"/>
              <a:t>Cliquez pour modifier les styles du texte du masque</a:t>
            </a:r>
          </a:p>
        </p:txBody>
      </p:sp>
      <p:sp>
        <p:nvSpPr>
          <p:cNvPr id="30" name="Titre 3"/>
          <p:cNvSpPr>
            <a:spLocks noGrp="1"/>
          </p:cNvSpPr>
          <p:nvPr>
            <p:ph type="title"/>
          </p:nvPr>
        </p:nvSpPr>
        <p:spPr>
          <a:xfrm>
            <a:off x="116682" y="4396106"/>
            <a:ext cx="8910637" cy="648326"/>
          </a:xfrm>
        </p:spPr>
        <p:txBody>
          <a:bodyPr/>
          <a:lstStyle/>
          <a:p>
            <a:r>
              <a:rPr lang="fr-CH" dirty="0" smtClean="0"/>
              <a:t>Cliquez et modifiez le titre</a:t>
            </a:r>
            <a:endParaRPr lang="fr-FR" dirty="0"/>
          </a:p>
        </p:txBody>
      </p:sp>
      <p:sp>
        <p:nvSpPr>
          <p:cNvPr id="12" name="Espace réservé pour une image  30"/>
          <p:cNvSpPr>
            <a:spLocks noGrp="1"/>
          </p:cNvSpPr>
          <p:nvPr>
            <p:ph type="pic" sz="quarter" idx="17"/>
          </p:nvPr>
        </p:nvSpPr>
        <p:spPr>
          <a:xfrm>
            <a:off x="8358164" y="6098250"/>
            <a:ext cx="531838" cy="533635"/>
          </a:xfrm>
        </p:spPr>
        <p:txBody>
          <a:bodyPr/>
          <a:lstStyle/>
          <a:p>
            <a:endParaRPr lang="fr-FR" dirty="0"/>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323" y="6112771"/>
            <a:ext cx="531838" cy="5336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9144000" cy="914400"/>
          </a:xfrm>
          <a:prstGeom prst="rect">
            <a:avLst/>
          </a:prstGeom>
          <a:solidFill>
            <a:srgbClr val="93C75F"/>
          </a:solidFill>
        </p:spPr>
        <p:txBody>
          <a:bodyPr vert="horz" lIns="1188720" tIns="45720" rIns="274320" bIns="45720" rtlCol="0" anchor="ctr">
            <a:normAutofit/>
          </a:bodyPr>
          <a:lstStyle/>
          <a:p>
            <a:r>
              <a:rPr lang="fr-CH" dirty="0" smtClean="0"/>
              <a:t>Cliquez et modifiez le titre</a:t>
            </a:r>
            <a:endParaRPr dirty="0"/>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fr-CH" dirty="0" smtClean="0"/>
              <a:t>Cliquez pour modifier les styles du texte du masque</a:t>
            </a:r>
          </a:p>
          <a:p>
            <a:pPr lvl="1"/>
            <a:r>
              <a:rPr lang="fr-CH" dirty="0" smtClean="0"/>
              <a:t>Deuxième niveau</a:t>
            </a:r>
          </a:p>
          <a:p>
            <a:pPr lvl="2"/>
            <a:r>
              <a:rPr lang="fr-CH" dirty="0" smtClean="0"/>
              <a:t>Troisième niveau</a:t>
            </a:r>
          </a:p>
          <a:p>
            <a:pPr lvl="3"/>
            <a:r>
              <a:rPr lang="fr-CH" dirty="0" smtClean="0"/>
              <a:t>Quatrième niveau</a:t>
            </a:r>
          </a:p>
          <a:p>
            <a:pPr lvl="4"/>
            <a:r>
              <a:rPr lang="fr-CH" dirty="0" smtClean="0"/>
              <a:t>Cinquième niveau</a:t>
            </a:r>
            <a:endParaRPr dirty="0"/>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E100E8C-CF14-224B-A1FF-EC32426B2A77}"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743" r:id="rId1"/>
    <p:sldLayoutId id="2147483750" r:id="rId2"/>
    <p:sldLayoutId id="2147483746" r:id="rId3"/>
    <p:sldLayoutId id="2147483745" r:id="rId4"/>
    <p:sldLayoutId id="2147483749" r:id="rId5"/>
    <p:sldLayoutId id="2147483751" r:id="rId6"/>
  </p:sldLayoutIdLst>
  <p:timing>
    <p:tnLst>
      <p:par>
        <p:cTn id="1" dur="indefinite" restart="never" nodeType="tmRoot"/>
      </p:par>
    </p:tnLst>
  </p:timing>
  <p:hf hdr="0" dt="0"/>
  <p:txStyles>
    <p:titleStyle>
      <a:lvl1pPr marL="0" indent="0" algn="l" defTabSz="914400" rtl="0" eaLnBrk="1" latinLnBrk="0" hangingPunct="1">
        <a:spcBef>
          <a:spcPct val="0"/>
        </a:spcBef>
        <a:buNone/>
        <a:defRPr sz="3600" kern="1200">
          <a:solidFill>
            <a:schemeClr val="bg1"/>
          </a:solidFill>
          <a:latin typeface="Arial Narrow"/>
          <a:ea typeface="+mj-ea"/>
          <a:cs typeface="Arial Narrow"/>
        </a:defRPr>
      </a:lvl1pPr>
    </p:titleStyle>
    <p:bodyStyle>
      <a:lvl1pPr marL="342900" indent="-342900" algn="l" defTabSz="914400" rtl="0" eaLnBrk="1" latinLnBrk="0" hangingPunct="1">
        <a:spcBef>
          <a:spcPts val="2000"/>
        </a:spcBef>
        <a:buClr>
          <a:srgbClr val="93C75F"/>
        </a:buClr>
        <a:buFont typeface="Arial"/>
        <a:buChar char="•"/>
        <a:defRPr sz="2000" kern="1200">
          <a:solidFill>
            <a:schemeClr val="tx1">
              <a:lumMod val="65000"/>
              <a:lumOff val="35000"/>
            </a:schemeClr>
          </a:solidFill>
          <a:latin typeface="Tahoma"/>
          <a:ea typeface="+mn-ea"/>
          <a:cs typeface="Tahoma"/>
        </a:defRPr>
      </a:lvl1pPr>
      <a:lvl2pPr marL="685800" indent="-336550" algn="l" defTabSz="914400" rtl="0" eaLnBrk="1" latinLnBrk="0" hangingPunct="1">
        <a:spcBef>
          <a:spcPts val="600"/>
        </a:spcBef>
        <a:buClr>
          <a:srgbClr val="93C75F"/>
        </a:buClr>
        <a:buFont typeface="Arial"/>
        <a:buChar char="•"/>
        <a:defRPr sz="1800" kern="1200">
          <a:solidFill>
            <a:schemeClr val="tx1">
              <a:lumMod val="65000"/>
              <a:lumOff val="35000"/>
            </a:schemeClr>
          </a:solidFill>
          <a:latin typeface="Tahoma"/>
          <a:ea typeface="+mn-ea"/>
          <a:cs typeface="Tahoma"/>
        </a:defRPr>
      </a:lvl2pPr>
      <a:lvl3pPr marL="1035050" indent="-349250" algn="l" defTabSz="914400" rtl="0" eaLnBrk="1" latinLnBrk="0" hangingPunct="1">
        <a:spcBef>
          <a:spcPts val="600"/>
        </a:spcBef>
        <a:buClr>
          <a:srgbClr val="93C75F"/>
        </a:buClr>
        <a:buFont typeface="Arial"/>
        <a:buChar char="•"/>
        <a:defRPr sz="1800" kern="1200">
          <a:solidFill>
            <a:schemeClr val="tx1">
              <a:lumMod val="65000"/>
              <a:lumOff val="35000"/>
            </a:schemeClr>
          </a:solidFill>
          <a:latin typeface="Tahoma"/>
          <a:ea typeface="+mn-ea"/>
          <a:cs typeface="Tahoma"/>
        </a:defRPr>
      </a:lvl3pPr>
      <a:lvl4pPr marL="1371600" indent="-336550" algn="l" defTabSz="914400" rtl="0" eaLnBrk="1" latinLnBrk="0" hangingPunct="1">
        <a:spcBef>
          <a:spcPts val="600"/>
        </a:spcBef>
        <a:buClr>
          <a:srgbClr val="93C75F"/>
        </a:buClr>
        <a:buFont typeface="Arial"/>
        <a:buChar char="•"/>
        <a:defRPr sz="1800" kern="1200">
          <a:solidFill>
            <a:schemeClr val="tx1">
              <a:lumMod val="65000"/>
              <a:lumOff val="35000"/>
            </a:schemeClr>
          </a:solidFill>
          <a:latin typeface="Tahoma"/>
          <a:ea typeface="+mn-ea"/>
          <a:cs typeface="Tahoma"/>
        </a:defRPr>
      </a:lvl4pPr>
      <a:lvl5pPr marL="1720850" indent="-349250" algn="l" defTabSz="914400" rtl="0" eaLnBrk="1" latinLnBrk="0" hangingPunct="1">
        <a:spcBef>
          <a:spcPts val="600"/>
        </a:spcBef>
        <a:buClr>
          <a:srgbClr val="93C75F"/>
        </a:buClr>
        <a:buFont typeface="Arial"/>
        <a:buChar char="•"/>
        <a:defRPr sz="1800" kern="1200">
          <a:solidFill>
            <a:schemeClr val="tx1">
              <a:lumMod val="65000"/>
              <a:lumOff val="35000"/>
            </a:schemeClr>
          </a:solidFill>
          <a:latin typeface="Tahoma"/>
          <a:ea typeface="+mn-ea"/>
          <a:cs typeface="Tahoma"/>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6.png"/><Relationship Id="rId7"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57.jpeg"/><Relationship Id="rId4" Type="http://schemas.openxmlformats.org/officeDocument/2006/relationships/image" Target="../media/image16.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8.png"/><Relationship Id="rId7" Type="http://schemas.openxmlformats.org/officeDocument/2006/relationships/image" Target="../media/image16.jpeg"/><Relationship Id="rId12"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60.jpe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59.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63.jpeg"/><Relationship Id="rId3" Type="http://schemas.openxmlformats.org/officeDocument/2006/relationships/image" Target="../media/image61.jpeg"/><Relationship Id="rId7" Type="http://schemas.openxmlformats.org/officeDocument/2006/relationships/hyperlink" Target="mailto:cgottschall@sunrise.ch" TargetMode="External"/><Relationship Id="rId12" Type="http://schemas.openxmlformats.org/officeDocument/2006/relationships/image" Target="../media/image6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cmeissner@infomaniak.ch" TargetMode="External"/><Relationship Id="rId11" Type="http://schemas.openxmlformats.org/officeDocument/2006/relationships/image" Target="../media/image19.jpeg"/><Relationship Id="rId5" Type="http://schemas.openxmlformats.org/officeDocument/2006/relationships/hyperlink" Target="mailto:administration@assprop.ch"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17.jpeg"/><Relationship Id="rId1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6.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jpeg"/><Relationship Id="rId11" Type="http://schemas.openxmlformats.org/officeDocument/2006/relationships/image" Target="../media/image14.jpeg"/><Relationship Id="rId5" Type="http://schemas.openxmlformats.org/officeDocument/2006/relationships/image" Target="../media/image5.png"/><Relationship Id="rId10" Type="http://schemas.openxmlformats.org/officeDocument/2006/relationships/image" Target="../media/image13.jpeg"/><Relationship Id="rId4" Type="http://schemas.openxmlformats.org/officeDocument/2006/relationships/image" Target="../media/image11.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4.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jpeg"/><Relationship Id="rId11" Type="http://schemas.openxmlformats.org/officeDocument/2006/relationships/image" Target="../media/image30.jpg"/><Relationship Id="rId5" Type="http://schemas.openxmlformats.org/officeDocument/2006/relationships/image" Target="../media/image26.png"/><Relationship Id="rId10" Type="http://schemas.openxmlformats.org/officeDocument/2006/relationships/image" Target="../media/image29.jpeg"/><Relationship Id="rId4" Type="http://schemas.openxmlformats.org/officeDocument/2006/relationships/image" Target="../media/image25.jpe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1.pn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5.png"/><Relationship Id="rId4" Type="http://schemas.openxmlformats.org/officeDocument/2006/relationships/image" Target="../media/image35.jpe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45.jpeg"/><Relationship Id="rId3" Type="http://schemas.openxmlformats.org/officeDocument/2006/relationships/image" Target="../media/image37.png"/><Relationship Id="rId7" Type="http://schemas.openxmlformats.org/officeDocument/2006/relationships/image" Target="../media/image41.jpeg"/><Relationship Id="rId12"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0.jpeg"/><Relationship Id="rId11" Type="http://schemas.openxmlformats.org/officeDocument/2006/relationships/image" Target="../media/image43.jpeg"/><Relationship Id="rId5" Type="http://schemas.openxmlformats.org/officeDocument/2006/relationships/image" Target="../media/image39.jpeg"/><Relationship Id="rId10" Type="http://schemas.openxmlformats.org/officeDocument/2006/relationships/image" Target="../media/image42.jpeg"/><Relationship Id="rId4" Type="http://schemas.openxmlformats.org/officeDocument/2006/relationships/image" Target="../media/image38.jpe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7.png"/><Relationship Id="rId7" Type="http://schemas.openxmlformats.org/officeDocument/2006/relationships/image" Target="../media/image18.png"/><Relationship Id="rId12"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50.jpeg"/><Relationship Id="rId5" Type="http://schemas.openxmlformats.org/officeDocument/2006/relationships/image" Target="../media/image47.jpeg"/><Relationship Id="rId10" Type="http://schemas.openxmlformats.org/officeDocument/2006/relationships/image" Target="../media/image49.jpeg"/><Relationship Id="rId4" Type="http://schemas.openxmlformats.org/officeDocument/2006/relationships/image" Target="../media/image46.jpeg"/><Relationship Id="rId9" Type="http://schemas.openxmlformats.org/officeDocument/2006/relationships/image" Target="../media/image48.jpeg"/></Relationships>
</file>

<file path=ppt/slides/_rels/slide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2.jpeg"/><Relationship Id="rId5" Type="http://schemas.openxmlformats.org/officeDocument/2006/relationships/image" Target="../media/image17.jpeg"/><Relationship Id="rId10" Type="http://schemas.openxmlformats.org/officeDocument/2006/relationships/image" Target="../media/image55.jpeg"/><Relationship Id="rId4" Type="http://schemas.openxmlformats.org/officeDocument/2006/relationships/image" Target="../media/image16.jpe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preferRelativeResize="0">
            <a:picLocks noGrp="1" noChangeAspect="1"/>
          </p:cNvPicPr>
          <p:nvPr>
            <p:ph type="pic" sz="quarter" idx="17"/>
          </p:nvPr>
        </p:nvPicPr>
        <p:blipFill>
          <a:blip r:embed="rId3" cstate="screen">
            <a:extLst>
              <a:ext uri="{28A0092B-C50C-407E-A947-70E740481C1C}">
                <a14:useLocalDpi xmlns:a14="http://schemas.microsoft.com/office/drawing/2010/main"/>
              </a:ext>
            </a:extLst>
          </a:blip>
          <a:stretch>
            <a:fillRect/>
          </a:stretch>
        </p:blipFill>
        <p:spPr>
          <a:xfrm>
            <a:off x="7403391" y="6086837"/>
            <a:ext cx="1584683" cy="688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Espace réservé pour une image  3"/>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sp>
        <p:nvSpPr>
          <p:cNvPr id="12" name="Sous-titre 11"/>
          <p:cNvSpPr>
            <a:spLocks noGrp="1"/>
          </p:cNvSpPr>
          <p:nvPr>
            <p:ph type="subTitle" idx="1"/>
          </p:nvPr>
        </p:nvSpPr>
        <p:spPr/>
        <p:txBody>
          <a:bodyPr>
            <a:normAutofit/>
          </a:bodyPr>
          <a:lstStyle/>
          <a:p>
            <a:pPr>
              <a:spcBef>
                <a:spcPts val="1400"/>
              </a:spcBef>
            </a:pPr>
            <a:r>
              <a:rPr lang="fr-FR" sz="1600" dirty="0" smtClean="0"/>
              <a:t>Christina Meissner, responsable du projet, Pic-Vert </a:t>
            </a:r>
            <a:r>
              <a:rPr lang="fr-FR" sz="1600" dirty="0" err="1" smtClean="0"/>
              <a:t>Assprop</a:t>
            </a:r>
            <a:r>
              <a:rPr lang="fr-FR" sz="1600" dirty="0" smtClean="0"/>
              <a:t> Genève.</a:t>
            </a:r>
            <a:endParaRPr lang="fr-FR" sz="1600" dirty="0"/>
          </a:p>
          <a:p>
            <a:endParaRPr lang="fr-FR" dirty="0"/>
          </a:p>
          <a:p>
            <a:endParaRPr lang="fr-FR" dirty="0"/>
          </a:p>
        </p:txBody>
      </p:sp>
      <p:sp>
        <p:nvSpPr>
          <p:cNvPr id="19" name="Espace réservé du texte 18"/>
          <p:cNvSpPr>
            <a:spLocks noGrp="1"/>
          </p:cNvSpPr>
          <p:nvPr>
            <p:ph type="body" sz="quarter" idx="22"/>
          </p:nvPr>
        </p:nvSpPr>
        <p:spPr/>
        <p:txBody>
          <a:bodyPr/>
          <a:lstStyle/>
          <a:p>
            <a:r>
              <a:rPr lang="fr-FR" dirty="0" smtClean="0"/>
              <a:t>Action de plantation de haies d’espèces indigènes en zone villa</a:t>
            </a:r>
            <a:endParaRPr lang="fr-FR" dirty="0"/>
          </a:p>
        </p:txBody>
      </p:sp>
      <p:sp>
        <p:nvSpPr>
          <p:cNvPr id="11" name="Titre 10"/>
          <p:cNvSpPr>
            <a:spLocks noGrp="1"/>
          </p:cNvSpPr>
          <p:nvPr>
            <p:ph type="title"/>
          </p:nvPr>
        </p:nvSpPr>
        <p:spPr/>
        <p:txBody>
          <a:bodyPr>
            <a:normAutofit/>
          </a:bodyPr>
          <a:lstStyle/>
          <a:p>
            <a:r>
              <a:rPr lang="fr-FR" dirty="0"/>
              <a:t>P</a:t>
            </a:r>
            <a:r>
              <a:rPr lang="fr-FR" dirty="0" smtClean="0"/>
              <a:t>lantation de haies d’espèces indigènes</a:t>
            </a:r>
            <a:endParaRPr lang="fr-FR" dirty="0"/>
          </a:p>
        </p:txBody>
      </p:sp>
      <p:pic>
        <p:nvPicPr>
          <p:cNvPr id="13" name="Espace réservé pour une image  13" descr="4.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846793" y="199840"/>
            <a:ext cx="1828800" cy="550862"/>
          </a:xfrm>
          <a:prstGeom prst="rect">
            <a:avLst/>
          </a:prstGeom>
        </p:spPr>
      </p:pic>
      <p:pic>
        <p:nvPicPr>
          <p:cNvPr id="14" name="Espace réservé pour une imag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4478" y="190103"/>
            <a:ext cx="1149989" cy="570337"/>
          </a:xfrm>
          <a:prstGeom prst="rect">
            <a:avLst/>
          </a:prstGeom>
        </p:spPr>
      </p:pic>
      <p:pic>
        <p:nvPicPr>
          <p:cNvPr id="15" name="Espace réservé pour une image  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138945" y="199840"/>
            <a:ext cx="1828800" cy="550862"/>
          </a:xfrm>
          <a:prstGeom prst="rect">
            <a:avLst/>
          </a:prstGeom>
        </p:spPr>
      </p:pic>
      <p:pic>
        <p:nvPicPr>
          <p:cNvPr id="16" name="Image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67745" y="198559"/>
            <a:ext cx="806112" cy="557180"/>
          </a:xfrm>
          <a:prstGeom prst="rect">
            <a:avLst/>
          </a:prstGeom>
        </p:spPr>
      </p:pic>
      <p:pic>
        <p:nvPicPr>
          <p:cNvPr id="17" name="Image 1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93897" y="190103"/>
            <a:ext cx="844659" cy="563440"/>
          </a:xfrm>
          <a:prstGeom prst="rect">
            <a:avLst/>
          </a:prstGeom>
        </p:spPr>
      </p:pic>
      <p:pic>
        <p:nvPicPr>
          <p:cNvPr id="18" name="Image 1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44156" y="205878"/>
            <a:ext cx="941504" cy="544824"/>
          </a:xfrm>
          <a:prstGeom prst="rect">
            <a:avLst/>
          </a:prstGeom>
        </p:spPr>
      </p:pic>
      <p:pic>
        <p:nvPicPr>
          <p:cNvPr id="24" name="Image 2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688498" y="165923"/>
            <a:ext cx="473292" cy="570845"/>
          </a:xfrm>
          <a:prstGeom prst="rect">
            <a:avLst/>
          </a:prstGeom>
        </p:spPr>
      </p:pic>
    </p:spTree>
    <p:extLst>
      <p:ext uri="{BB962C8B-B14F-4D97-AF65-F5344CB8AC3E}">
        <p14:creationId xmlns:p14="http://schemas.microsoft.com/office/powerpoint/2010/main" val="1835244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p:txBody>
          <a:bodyPr/>
          <a:lstStyle/>
          <a:p>
            <a:pPr marL="285750" indent="-285750">
              <a:buFont typeface="Arial"/>
              <a:buChar char="•"/>
            </a:pPr>
            <a:r>
              <a:rPr lang="fr-FR" dirty="0"/>
              <a:t>Pour les porteurs de projet</a:t>
            </a:r>
          </a:p>
          <a:p>
            <a:pPr marL="742950" lvl="1" indent="-285750">
              <a:buFont typeface="Arial"/>
              <a:buChar char="•"/>
            </a:pPr>
            <a:r>
              <a:rPr lang="fr-FR" sz="1400" dirty="0" smtClean="0">
                <a:solidFill>
                  <a:schemeClr val="tx1">
                    <a:lumMod val="65000"/>
                    <a:lumOff val="35000"/>
                  </a:schemeClr>
                </a:solidFill>
                <a:latin typeface="Tahoma"/>
                <a:cs typeface="Tahoma"/>
              </a:rPr>
              <a:t>Cohérence avec un des buts de l’association: favoriser un habitat agréable et durable </a:t>
            </a:r>
            <a:endParaRPr lang="fr-FR" sz="1400" dirty="0">
              <a:solidFill>
                <a:schemeClr val="tx1">
                  <a:lumMod val="65000"/>
                  <a:lumOff val="35000"/>
                </a:schemeClr>
              </a:solidFill>
              <a:latin typeface="Tahoma"/>
              <a:cs typeface="Tahoma"/>
            </a:endParaRPr>
          </a:p>
          <a:p>
            <a:pPr marL="285750" indent="-285750">
              <a:buFont typeface="Arial"/>
              <a:buChar char="•"/>
            </a:pPr>
            <a:r>
              <a:rPr lang="fr-FR" dirty="0"/>
              <a:t>Pour le public cible</a:t>
            </a:r>
          </a:p>
          <a:p>
            <a:pPr marL="742950" lvl="1" indent="-285750">
              <a:buFont typeface="Arial"/>
              <a:buChar char="•"/>
            </a:pPr>
            <a:r>
              <a:rPr lang="fr-FR" sz="1400" dirty="0" smtClean="0">
                <a:solidFill>
                  <a:schemeClr val="tx1">
                    <a:lumMod val="65000"/>
                    <a:lumOff val="35000"/>
                  </a:schemeClr>
                </a:solidFill>
                <a:latin typeface="Tahoma"/>
                <a:cs typeface="Tahoma"/>
              </a:rPr>
              <a:t>+ de nature </a:t>
            </a:r>
          </a:p>
          <a:p>
            <a:pPr marL="742950" lvl="1" indent="-285750">
              <a:buFont typeface="Arial"/>
              <a:buChar char="•"/>
            </a:pPr>
            <a:r>
              <a:rPr lang="fr-FR" sz="1400" dirty="0" smtClean="0">
                <a:solidFill>
                  <a:schemeClr val="tx1">
                    <a:lumMod val="65000"/>
                    <a:lumOff val="35000"/>
                  </a:schemeClr>
                </a:solidFill>
                <a:latin typeface="Tahoma"/>
                <a:cs typeface="Tahoma"/>
              </a:rPr>
              <a:t>+ de qualité de vie</a:t>
            </a:r>
            <a:endParaRPr lang="fr-FR" sz="1400" dirty="0">
              <a:solidFill>
                <a:schemeClr val="tx1">
                  <a:lumMod val="65000"/>
                  <a:lumOff val="35000"/>
                </a:schemeClr>
              </a:solidFill>
              <a:latin typeface="Tahoma"/>
              <a:cs typeface="Tahoma"/>
            </a:endParaRPr>
          </a:p>
          <a:p>
            <a:pPr marL="285750" indent="-285750">
              <a:buFont typeface="Arial"/>
              <a:buChar char="•"/>
            </a:pPr>
            <a:r>
              <a:rPr lang="fr-FR" dirty="0"/>
              <a:t>En termes de développement durable</a:t>
            </a:r>
          </a:p>
          <a:p>
            <a:pPr marL="742950" lvl="1" indent="-285750">
              <a:buFont typeface="Arial"/>
              <a:buChar char="•"/>
            </a:pPr>
            <a:r>
              <a:rPr lang="fr-FR" sz="1400" dirty="0" smtClean="0">
                <a:solidFill>
                  <a:schemeClr val="tx1">
                    <a:lumMod val="65000"/>
                    <a:lumOff val="35000"/>
                  </a:schemeClr>
                </a:solidFill>
                <a:latin typeface="Tahoma"/>
                <a:cs typeface="Tahoma"/>
              </a:rPr>
              <a:t>+ de biodiversité</a:t>
            </a:r>
            <a:endParaRPr lang="fr-FR" sz="1400" dirty="0">
              <a:solidFill>
                <a:schemeClr val="tx1">
                  <a:lumMod val="65000"/>
                  <a:lumOff val="35000"/>
                </a:schemeClr>
              </a:solidFill>
              <a:latin typeface="Tahoma"/>
              <a:cs typeface="Tahoma"/>
            </a:endParaRPr>
          </a:p>
          <a:p>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10</a:t>
            </a:fld>
            <a:endParaRPr lang="fr-FR"/>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Plus-value du projet</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8113483" y="6098250"/>
            <a:ext cx="776519" cy="779143"/>
          </a:xfrm>
          <a:prstGeom prst="rect">
            <a:avLst/>
          </a:prstGeom>
        </p:spPr>
      </p:pic>
      <p:pic>
        <p:nvPicPr>
          <p:cNvPr id="17" name="Espace réservé pour une imag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89403" y="180952"/>
            <a:ext cx="1820534" cy="565200"/>
          </a:xfrm>
          <a:prstGeom prst="rect">
            <a:avLst/>
          </a:prstGeom>
        </p:spPr>
      </p:pic>
      <p:pic>
        <p:nvPicPr>
          <p:cNvPr id="18" name="Espace réservé pour une image  11"/>
          <p:cNvPicPr>
            <a:picLocks noChangeAspect="1"/>
          </p:cNvPicPr>
          <p:nvPr/>
        </p:nvPicPr>
        <p:blipFill rotWithShape="1">
          <a:blip r:embed="rId5" cstate="screen">
            <a:extLst>
              <a:ext uri="{28A0092B-C50C-407E-A947-70E740481C1C}">
                <a14:useLocalDpi xmlns:a14="http://schemas.microsoft.com/office/drawing/2010/main"/>
              </a:ext>
            </a:extLst>
          </a:blip>
          <a:srcRect l="-2274"/>
          <a:stretch/>
        </p:blipFill>
        <p:spPr>
          <a:xfrm>
            <a:off x="946222" y="180952"/>
            <a:ext cx="1210695" cy="565200"/>
          </a:xfrm>
          <a:prstGeom prst="rect">
            <a:avLst/>
          </a:prstGeom>
        </p:spPr>
      </p:pic>
      <p:pic>
        <p:nvPicPr>
          <p:cNvPr id="19" name="Espace réservé pour une image  13" descr="5.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156917" y="180952"/>
            <a:ext cx="1832486" cy="565508"/>
          </a:xfrm>
          <a:prstGeom prst="rect">
            <a:avLst/>
          </a:prstGeom>
        </p:spPr>
      </p:pic>
      <p:pic>
        <p:nvPicPr>
          <p:cNvPr id="20" name="Espace réservé pour une 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75569" y="180952"/>
            <a:ext cx="1636074" cy="566114"/>
          </a:xfrm>
          <a:prstGeom prst="rect">
            <a:avLst/>
          </a:prstGeom>
          <a:noFill/>
          <a:ln>
            <a:noFill/>
          </a:ln>
        </p:spPr>
      </p:pic>
      <p:pic>
        <p:nvPicPr>
          <p:cNvPr id="21" name="Image 2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809937" y="180952"/>
            <a:ext cx="765632" cy="565200"/>
          </a:xfrm>
          <a:prstGeom prst="rect">
            <a:avLst/>
          </a:prstGeom>
        </p:spPr>
      </p:pic>
      <p:pic>
        <p:nvPicPr>
          <p:cNvPr id="23" name="Image 2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89095" y="189886"/>
            <a:ext cx="806112" cy="557180"/>
          </a:xfrm>
          <a:prstGeom prst="rect">
            <a:avLst/>
          </a:prstGeom>
        </p:spPr>
      </p:pic>
      <p:pic>
        <p:nvPicPr>
          <p:cNvPr id="7" name="Espace réservé pour une image  6"/>
          <p:cNvPicPr>
            <a:picLocks noGrp="1" noChangeAspect="1"/>
          </p:cNvPicPr>
          <p:nvPr>
            <p:ph type="pic" idx="1"/>
          </p:nvPr>
        </p:nvPicPr>
        <p:blipFill>
          <a:blip r:embed="rId10"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34423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285750" indent="-285750"/>
            <a:r>
              <a:rPr lang="fr-FR" dirty="0"/>
              <a:t>Texte</a:t>
            </a:r>
          </a:p>
          <a:p>
            <a:pPr marL="285750" indent="-285750"/>
            <a:r>
              <a:rPr lang="fr-FR" dirty="0"/>
              <a:t>Texte</a:t>
            </a:r>
          </a:p>
          <a:p>
            <a:pPr marL="285750" indent="-285750"/>
            <a:r>
              <a:rPr lang="fr-FR" dirty="0"/>
              <a:t>Texte</a:t>
            </a:r>
          </a:p>
          <a:p>
            <a:endParaRPr lang="fr-FR" dirty="0"/>
          </a:p>
        </p:txBody>
      </p:sp>
      <p:sp>
        <p:nvSpPr>
          <p:cNvPr id="3" name="Espace réservé du texte 2"/>
          <p:cNvSpPr>
            <a:spLocks noGrp="1"/>
          </p:cNvSpPr>
          <p:nvPr>
            <p:ph type="body" sz="half" idx="2"/>
          </p:nvPr>
        </p:nvSpPr>
        <p:spPr/>
        <p:txBody>
          <a:bodyPr/>
          <a:lstStyle/>
          <a:p>
            <a:r>
              <a:rPr lang="fr-FR" b="1" dirty="0" smtClean="0"/>
              <a:t>Chacun contribue !</a:t>
            </a:r>
          </a:p>
          <a:p>
            <a:r>
              <a:rPr lang="fr-FR" dirty="0" smtClean="0"/>
              <a:t>L’association sensibilise, </a:t>
            </a:r>
            <a:r>
              <a:rPr lang="fr-FR" dirty="0"/>
              <a:t>garantit un travail avec des partenaires certifiés de qualité </a:t>
            </a:r>
            <a:r>
              <a:rPr lang="fr-FR" dirty="0" smtClean="0"/>
              <a:t>et porte le projet</a:t>
            </a:r>
          </a:p>
          <a:p>
            <a:r>
              <a:rPr lang="fr-FR" dirty="0" smtClean="0"/>
              <a:t>Le propriétaire met à disposition le terrain et paie</a:t>
            </a:r>
          </a:p>
          <a:p>
            <a:r>
              <a:rPr lang="fr-FR" dirty="0" smtClean="0"/>
              <a:t>L’Etat donne le coup de pouce financier incitatif</a:t>
            </a:r>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11</a:t>
            </a:fld>
            <a:endParaRPr lang="fr-FR"/>
          </a:p>
        </p:txBody>
      </p:sp>
      <p:pic>
        <p:nvPicPr>
          <p:cNvPr id="12" name="Espace réservé pour une image  11" descr="1.png"/>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Espace réservé pour une image  12" descr="3.png"/>
          <p:cNvPicPr>
            <a:picLocks noGrp="1" noChangeAspect="1"/>
          </p:cNvPicPr>
          <p:nvPr>
            <p:ph type="pic" sz="quarter" idx="19"/>
          </p:nvPr>
        </p:nvPicPr>
        <p:blipFill>
          <a:blip r:embed="rId4" cstate="screen">
            <a:extLst>
              <a:ext uri="{28A0092B-C50C-407E-A947-70E740481C1C}">
                <a14:useLocalDpi xmlns:a14="http://schemas.microsoft.com/office/drawing/2010/main"/>
              </a:ext>
            </a:extLst>
          </a:blip>
          <a:srcRect/>
          <a:stretch>
            <a:fillRect/>
          </a:stretch>
        </p:blipFill>
        <p:spPr/>
      </p:pic>
      <p:pic>
        <p:nvPicPr>
          <p:cNvPr id="14" name="Espace réservé pour une image  13" descr="4.png"/>
          <p:cNvPicPr>
            <a:picLocks noGrp="1" noChangeAspect="1"/>
          </p:cNvPicPr>
          <p:nvPr>
            <p:ph type="pic" sz="quarter" idx="20"/>
          </p:nvPr>
        </p:nvPicPr>
        <p:blipFill>
          <a:blip r:embed="rId5" cstate="screen">
            <a:extLst>
              <a:ext uri="{28A0092B-C50C-407E-A947-70E740481C1C}">
                <a14:useLocalDpi xmlns:a14="http://schemas.microsoft.com/office/drawing/2010/main"/>
              </a:ext>
            </a:extLst>
          </a:blip>
          <a:srcRect/>
          <a:stretch>
            <a:fillRect/>
          </a:stretch>
        </p:blipFill>
        <p:spPr>
          <a:xfrm>
            <a:off x="4570977" y="199840"/>
            <a:ext cx="1828800" cy="550862"/>
          </a:xfrm>
        </p:spPr>
      </p:pic>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normAutofit/>
          </a:bodyPr>
          <a:lstStyle/>
          <a:p>
            <a:r>
              <a:rPr lang="fr-FR" dirty="0" smtClean="0"/>
              <a:t>Partenariats innovants</a:t>
            </a:r>
            <a:endParaRPr lang="fr-FR" dirty="0"/>
          </a:p>
        </p:txBody>
      </p:sp>
      <p:pic>
        <p:nvPicPr>
          <p:cNvPr id="5" name="Espace réservé pour une image  4"/>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a:xfrm>
            <a:off x="8184804" y="6098250"/>
            <a:ext cx="705198" cy="707581"/>
          </a:xfrm>
          <a:prstGeom prst="rect">
            <a:avLst/>
          </a:prstGeom>
        </p:spPr>
      </p:pic>
      <p:pic>
        <p:nvPicPr>
          <p:cNvPr id="16" name="Espace réservé pour une image  1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73493" y="200061"/>
            <a:ext cx="1820534" cy="565200"/>
          </a:xfrm>
          <a:prstGeom prst="rect">
            <a:avLst/>
          </a:prstGeom>
        </p:spPr>
      </p:pic>
      <p:pic>
        <p:nvPicPr>
          <p:cNvPr id="17" name="Espace réservé pour une image  11"/>
          <p:cNvPicPr>
            <a:picLocks noChangeAspect="1"/>
          </p:cNvPicPr>
          <p:nvPr/>
        </p:nvPicPr>
        <p:blipFill rotWithShape="1">
          <a:blip r:embed="rId8"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18" name="Espace réservé pour une image  13" descr="5.pn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2141007" y="200061"/>
            <a:ext cx="1832486" cy="565508"/>
          </a:xfrm>
          <a:prstGeom prst="rect">
            <a:avLst/>
          </a:prstGeom>
        </p:spPr>
      </p:pic>
      <p:pic>
        <p:nvPicPr>
          <p:cNvPr id="20" name="Image 1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94027" y="200061"/>
            <a:ext cx="765632" cy="565200"/>
          </a:xfrm>
          <a:prstGeom prst="rect">
            <a:avLst/>
          </a:prstGeom>
        </p:spPr>
      </p:pic>
      <p:pic>
        <p:nvPicPr>
          <p:cNvPr id="7" name="Image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25649" y="1997293"/>
            <a:ext cx="4307173" cy="3230380"/>
          </a:xfrm>
          <a:prstGeom prst="rect">
            <a:avLst/>
          </a:prstGeom>
        </p:spPr>
      </p:pic>
      <p:pic>
        <p:nvPicPr>
          <p:cNvPr id="11" name="Espace réservé pour une image  10"/>
          <p:cNvPicPr>
            <a:picLocks noGrp="1" noChangeAspect="1"/>
          </p:cNvPicPr>
          <p:nvPr>
            <p:ph type="pic" sz="quarter" idx="21"/>
          </p:nvPr>
        </p:nvPicPr>
        <p:blipFill>
          <a:blip r:embed="rId12" cstate="screen">
            <a:extLst>
              <a:ext uri="{28A0092B-C50C-407E-A947-70E740481C1C}">
                <a14:useLocalDpi xmlns:a14="http://schemas.microsoft.com/office/drawing/2010/main"/>
              </a:ext>
            </a:extLst>
          </a:blip>
          <a:srcRect/>
          <a:stretch>
            <a:fillRect/>
          </a:stretch>
        </p:blipFill>
        <p:spPr>
          <a:xfrm>
            <a:off x="6559658" y="199840"/>
            <a:ext cx="1831488" cy="565200"/>
          </a:xfrm>
        </p:spPr>
      </p:pic>
    </p:spTree>
    <p:extLst>
      <p:ext uri="{BB962C8B-B14F-4D97-AF65-F5344CB8AC3E}">
        <p14:creationId xmlns:p14="http://schemas.microsoft.com/office/powerpoint/2010/main" val="3837127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screen">
            <a:extLst>
              <a:ext uri="{28A0092B-C50C-407E-A947-70E740481C1C}">
                <a14:useLocalDpi xmlns:a14="http://schemas.microsoft.com/office/drawing/2010/main"/>
              </a:ext>
            </a:extLst>
          </a:blip>
          <a:srcRect l="-51" r="-1"/>
          <a:stretch/>
        </p:blipFill>
        <p:spPr>
          <a:xfrm>
            <a:off x="930311" y="1346198"/>
            <a:ext cx="7300104" cy="4047345"/>
          </a:xfrm>
          <a:prstGeom prst="rect">
            <a:avLst/>
          </a:prstGeom>
        </p:spPr>
      </p:pic>
      <p:sp>
        <p:nvSpPr>
          <p:cNvPr id="6" name="Espace réservé pour une image  5"/>
          <p:cNvSpPr>
            <a:spLocks noGrp="1"/>
          </p:cNvSpPr>
          <p:nvPr>
            <p:ph type="pic" sz="quarter" idx="13"/>
          </p:nvPr>
        </p:nvSpPr>
        <p:spPr/>
      </p:sp>
      <p:pic>
        <p:nvPicPr>
          <p:cNvPr id="5" name="Espace réservé pour une image  4"/>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a:xfrm>
            <a:off x="7974767" y="6097588"/>
            <a:ext cx="915233" cy="920697"/>
          </a:xfrm>
          <a:prstGeom prst="rect">
            <a:avLst/>
          </a:prstGeom>
        </p:spPr>
      </p:pic>
      <p:sp>
        <p:nvSpPr>
          <p:cNvPr id="4" name="Sous-titre 3"/>
          <p:cNvSpPr>
            <a:spLocks noGrp="1"/>
          </p:cNvSpPr>
          <p:nvPr>
            <p:ph type="subTitle" idx="1"/>
          </p:nvPr>
        </p:nvSpPr>
        <p:spPr/>
        <p:txBody>
          <a:bodyPr>
            <a:normAutofit/>
          </a:bodyPr>
          <a:lstStyle/>
          <a:p>
            <a:pPr>
              <a:spcBef>
                <a:spcPts val="0"/>
              </a:spcBef>
            </a:pPr>
            <a:r>
              <a:rPr lang="fr-FR" sz="1400" dirty="0" smtClean="0"/>
              <a:t>Laurence Favre</a:t>
            </a:r>
            <a:r>
              <a:rPr lang="fr-FR" sz="1400" dirty="0"/>
              <a:t>, Pic-Vert </a:t>
            </a:r>
            <a:r>
              <a:rPr lang="fr-FR" sz="1400" dirty="0" err="1"/>
              <a:t>Assprop</a:t>
            </a:r>
            <a:r>
              <a:rPr lang="fr-FR" sz="1400" dirty="0"/>
              <a:t> </a:t>
            </a:r>
            <a:r>
              <a:rPr lang="fr-FR" sz="1400" dirty="0" smtClean="0"/>
              <a:t>Genève, </a:t>
            </a:r>
            <a:r>
              <a:rPr lang="fr-FR" sz="1400" dirty="0" smtClean="0">
                <a:hlinkClick r:id="rId5"/>
              </a:rPr>
              <a:t>administration@assprop.ch</a:t>
            </a:r>
            <a:endParaRPr lang="fr-FR" sz="1400" dirty="0" smtClean="0"/>
          </a:p>
          <a:p>
            <a:pPr>
              <a:spcBef>
                <a:spcPts val="0"/>
              </a:spcBef>
            </a:pPr>
            <a:r>
              <a:rPr lang="fr-FR" sz="1400" dirty="0"/>
              <a:t>Christina Meissner, Comité Pic-Vert </a:t>
            </a:r>
            <a:r>
              <a:rPr lang="fr-FR" sz="1400" dirty="0" err="1"/>
              <a:t>Assprop</a:t>
            </a:r>
            <a:r>
              <a:rPr lang="fr-FR" sz="1400" dirty="0"/>
              <a:t> Genève, </a:t>
            </a:r>
            <a:r>
              <a:rPr lang="fr-FR" sz="1400" dirty="0" smtClean="0">
                <a:hlinkClick r:id="rId6"/>
              </a:rPr>
              <a:t>cmeissner@infomaniak.ch</a:t>
            </a:r>
            <a:endParaRPr lang="fr-FR" sz="1400" dirty="0" smtClean="0"/>
          </a:p>
          <a:p>
            <a:pPr>
              <a:spcBef>
                <a:spcPts val="0"/>
              </a:spcBef>
            </a:pPr>
            <a:r>
              <a:rPr lang="fr-FR" sz="1400" dirty="0" smtClean="0"/>
              <a:t>Christian </a:t>
            </a:r>
            <a:r>
              <a:rPr lang="fr-FR" sz="1400" dirty="0" err="1" smtClean="0"/>
              <a:t>Gottschall</a:t>
            </a:r>
            <a:r>
              <a:rPr lang="fr-FR" sz="1400" dirty="0"/>
              <a:t>, Président Pic-Vert </a:t>
            </a:r>
            <a:r>
              <a:rPr lang="fr-FR" sz="1400" dirty="0" err="1"/>
              <a:t>Assprop</a:t>
            </a:r>
            <a:r>
              <a:rPr lang="fr-FR" sz="1400" dirty="0"/>
              <a:t> Genève, </a:t>
            </a:r>
            <a:r>
              <a:rPr lang="fr-FR" sz="1400" dirty="0" smtClean="0">
                <a:hlinkClick r:id="rId7"/>
              </a:rPr>
              <a:t>cgottschall@sunrise.ch</a:t>
            </a:r>
            <a:endParaRPr lang="fr-FR" sz="1400" dirty="0" smtClean="0"/>
          </a:p>
          <a:p>
            <a:pPr marL="0" indent="0">
              <a:spcBef>
                <a:spcPts val="0"/>
              </a:spcBef>
              <a:buNone/>
            </a:pPr>
            <a:endParaRPr lang="fr-FR" sz="1400" dirty="0"/>
          </a:p>
          <a:p>
            <a:pPr>
              <a:spcBef>
                <a:spcPts val="0"/>
              </a:spcBef>
            </a:pPr>
            <a:endParaRPr lang="fr-FR" sz="1400" dirty="0"/>
          </a:p>
          <a:p>
            <a:endParaRPr lang="fr-FR" sz="1400" dirty="0"/>
          </a:p>
          <a:p>
            <a:endParaRPr lang="fr-FR" dirty="0"/>
          </a:p>
        </p:txBody>
      </p:sp>
      <p:pic>
        <p:nvPicPr>
          <p:cNvPr id="11" name="Espace réservé pour une image  10"/>
          <p:cNvPicPr>
            <a:picLocks noGrp="1" noChangeAspect="1"/>
          </p:cNvPicPr>
          <p:nvPr>
            <p:ph type="pic" sz="quarter" idx="18"/>
          </p:nvPr>
        </p:nvPicPr>
        <p:blipFill rotWithShape="1">
          <a:blip r:embed="rId8" cstate="screen">
            <a:extLst>
              <a:ext uri="{28A0092B-C50C-407E-A947-70E740481C1C}">
                <a14:useLocalDpi xmlns:a14="http://schemas.microsoft.com/office/drawing/2010/main"/>
              </a:ext>
            </a:extLst>
          </a:blip>
          <a:srcRect/>
          <a:stretch/>
        </p:blipFill>
        <p:spPr>
          <a:xfrm>
            <a:off x="3973493" y="200061"/>
            <a:ext cx="1820534" cy="565200"/>
          </a:xfrm>
        </p:spPr>
      </p:pic>
      <p:pic>
        <p:nvPicPr>
          <p:cNvPr id="12" name="Espace réservé pour une image  11"/>
          <p:cNvPicPr>
            <a:picLocks noGrp="1" noChangeAspect="1"/>
          </p:cNvPicPr>
          <p:nvPr>
            <p:ph type="pic" sz="quarter" idx="19"/>
          </p:nvPr>
        </p:nvPicPr>
        <p:blipFill rotWithShape="1">
          <a:blip r:embed="rId9" cstate="screen">
            <a:extLst>
              <a:ext uri="{28A0092B-C50C-407E-A947-70E740481C1C}">
                <a14:useLocalDpi xmlns:a14="http://schemas.microsoft.com/office/drawing/2010/main"/>
              </a:ext>
            </a:extLst>
          </a:blip>
          <a:srcRect l="-2274"/>
          <a:stretch/>
        </p:blipFill>
        <p:spPr>
          <a:xfrm>
            <a:off x="930312" y="200061"/>
            <a:ext cx="1210695" cy="565200"/>
          </a:xfrm>
        </p:spPr>
      </p:pic>
      <p:pic>
        <p:nvPicPr>
          <p:cNvPr id="14" name="Espace réservé pour une image  13" descr="5.png"/>
          <p:cNvPicPr>
            <a:picLocks noGrp="1" noChangeAspect="1"/>
          </p:cNvPicPr>
          <p:nvPr>
            <p:ph type="pic" sz="quarter" idx="21"/>
          </p:nvPr>
        </p:nvPicPr>
        <p:blipFill>
          <a:blip r:embed="rId10" cstate="screen">
            <a:extLst>
              <a:ext uri="{28A0092B-C50C-407E-A947-70E740481C1C}">
                <a14:useLocalDpi xmlns:a14="http://schemas.microsoft.com/office/drawing/2010/main"/>
              </a:ext>
            </a:extLst>
          </a:blip>
          <a:srcRect/>
          <a:stretch>
            <a:fillRect/>
          </a:stretch>
        </p:blipFill>
        <p:spPr>
          <a:xfrm>
            <a:off x="2141007" y="200061"/>
            <a:ext cx="1832486" cy="565508"/>
          </a:xfrm>
        </p:spPr>
      </p:pic>
      <p:sp>
        <p:nvSpPr>
          <p:cNvPr id="9" name="Espace réservé du texte 8"/>
          <p:cNvSpPr>
            <a:spLocks noGrp="1"/>
          </p:cNvSpPr>
          <p:nvPr>
            <p:ph type="body" sz="quarter" idx="22"/>
          </p:nvPr>
        </p:nvSpPr>
        <p:spPr/>
        <p:txBody>
          <a:bodyPr/>
          <a:lstStyle/>
          <a:p>
            <a:r>
              <a:rPr lang="fr-FR" dirty="0"/>
              <a:t>Action de plantation de haies d’espèces indigènes en zone villa</a:t>
            </a:r>
          </a:p>
        </p:txBody>
      </p:sp>
      <p:sp>
        <p:nvSpPr>
          <p:cNvPr id="10" name="Titre 9"/>
          <p:cNvSpPr>
            <a:spLocks noGrp="1"/>
          </p:cNvSpPr>
          <p:nvPr>
            <p:ph type="title"/>
          </p:nvPr>
        </p:nvSpPr>
        <p:spPr/>
        <p:txBody>
          <a:bodyPr/>
          <a:lstStyle/>
          <a:p>
            <a:r>
              <a:rPr lang="fr-FR" dirty="0" smtClean="0"/>
              <a:t>Contacts</a:t>
            </a:r>
            <a:endParaRPr lang="fr-FR" dirty="0"/>
          </a:p>
        </p:txBody>
      </p:sp>
      <p:pic>
        <p:nvPicPr>
          <p:cNvPr id="20" name="Image 1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794027" y="200061"/>
            <a:ext cx="765632" cy="565200"/>
          </a:xfrm>
          <a:prstGeom prst="rect">
            <a:avLst/>
          </a:prstGeom>
        </p:spPr>
      </p:pic>
      <p:pic>
        <p:nvPicPr>
          <p:cNvPr id="21" name="Image 2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405531" y="198559"/>
            <a:ext cx="817715" cy="565200"/>
          </a:xfrm>
          <a:prstGeom prst="rect">
            <a:avLst/>
          </a:prstGeom>
        </p:spPr>
      </p:pic>
      <p:pic>
        <p:nvPicPr>
          <p:cNvPr id="13" name="Espace réservé pour une image  10"/>
          <p:cNvPicPr>
            <a:picLocks noGrp="1" noChangeAspect="1"/>
          </p:cNvPicPr>
          <p:nvPr>
            <p:ph type="pic" sz="quarter" idx="21"/>
          </p:nvPr>
        </p:nvPicPr>
        <p:blipFill rotWithShape="1">
          <a:blip r:embed="rId13" cstate="screen">
            <a:extLst>
              <a:ext uri="{28A0092B-C50C-407E-A947-70E740481C1C}">
                <a14:useLocalDpi xmlns:a14="http://schemas.microsoft.com/office/drawing/2010/main"/>
              </a:ext>
            </a:extLst>
          </a:blip>
          <a:srcRect/>
          <a:stretch/>
        </p:blipFill>
        <p:spPr>
          <a:xfrm>
            <a:off x="6559659" y="194872"/>
            <a:ext cx="845872" cy="565200"/>
          </a:xfrm>
        </p:spPr>
      </p:pic>
      <p:pic>
        <p:nvPicPr>
          <p:cNvPr id="16" name="Image 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1007" y="193252"/>
            <a:ext cx="763091" cy="572318"/>
          </a:xfrm>
          <a:prstGeom prst="rect">
            <a:avLst/>
          </a:prstGeom>
        </p:spPr>
      </p:pic>
    </p:spTree>
    <p:extLst>
      <p:ext uri="{BB962C8B-B14F-4D97-AF65-F5344CB8AC3E}">
        <p14:creationId xmlns:p14="http://schemas.microsoft.com/office/powerpoint/2010/main" val="3875470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marL="285750" indent="-285750"/>
            <a:r>
              <a:rPr lang="fr-CH" dirty="0" smtClean="0"/>
              <a:t>Buts:</a:t>
            </a:r>
          </a:p>
          <a:p>
            <a:pPr marL="285750" indent="-285750"/>
            <a:r>
              <a:rPr lang="fr-CH" dirty="0" smtClean="0"/>
              <a:t>Représenter </a:t>
            </a:r>
            <a:r>
              <a:rPr lang="fr-CH" dirty="0"/>
              <a:t>et protéger les intérêts de tous les propriétaires individuels. </a:t>
            </a:r>
            <a:endParaRPr lang="fr-CH" dirty="0" smtClean="0"/>
          </a:p>
          <a:p>
            <a:pPr marL="285750" indent="-285750"/>
            <a:r>
              <a:rPr lang="fr-CH" dirty="0" smtClean="0"/>
              <a:t>Maintenir </a:t>
            </a:r>
            <a:r>
              <a:rPr lang="fr-CH" dirty="0"/>
              <a:t>et améliorer la qualité de vie des quartiers de villas et lutter contre une urbanisation excessive du canton</a:t>
            </a:r>
            <a:r>
              <a:rPr lang="fr-CH" dirty="0" smtClean="0"/>
              <a:t>.</a:t>
            </a:r>
            <a:endParaRPr lang="fr-FR" sz="1400" dirty="0"/>
          </a:p>
          <a:p>
            <a:endParaRPr lang="fr-FR" dirty="0"/>
          </a:p>
        </p:txBody>
      </p:sp>
      <p:sp>
        <p:nvSpPr>
          <p:cNvPr id="3" name="Espace réservé du texte 2"/>
          <p:cNvSpPr>
            <a:spLocks noGrp="1"/>
          </p:cNvSpPr>
          <p:nvPr>
            <p:ph type="body" sz="half" idx="2"/>
          </p:nvPr>
        </p:nvSpPr>
        <p:spPr/>
        <p:txBody>
          <a:bodyPr>
            <a:normAutofit fontScale="92500" lnSpcReduction="10000"/>
          </a:bodyPr>
          <a:lstStyle/>
          <a:p>
            <a:r>
              <a:rPr lang="fr-FR" dirty="0" smtClean="0"/>
              <a:t>Pic-Vert </a:t>
            </a:r>
            <a:r>
              <a:rPr lang="fr-FR" dirty="0" err="1" smtClean="0"/>
              <a:t>Assprop</a:t>
            </a:r>
            <a:r>
              <a:rPr lang="fr-FR" dirty="0" smtClean="0"/>
              <a:t> Genève est la section genevoise de l’</a:t>
            </a:r>
            <a:r>
              <a:rPr lang="fr-FR" dirty="0" err="1" smtClean="0"/>
              <a:t>Assprop</a:t>
            </a:r>
            <a:r>
              <a:rPr lang="fr-FR" dirty="0" smtClean="0"/>
              <a:t>, association active au niveau romand, indépendante et sans but lucratif.</a:t>
            </a:r>
          </a:p>
          <a:p>
            <a:r>
              <a:rPr lang="fr-FR" dirty="0" smtClean="0"/>
              <a:t>Elle regroupe:</a:t>
            </a:r>
          </a:p>
          <a:p>
            <a:pPr marL="285750" indent="-285750">
              <a:buFont typeface="Arial" panose="020B0604020202020204" pitchFamily="34" charset="0"/>
              <a:buChar char="•"/>
            </a:pPr>
            <a:r>
              <a:rPr lang="fr-FR" dirty="0" smtClean="0"/>
              <a:t>3000 membres individuels </a:t>
            </a:r>
            <a:br>
              <a:rPr lang="fr-FR" dirty="0" smtClean="0"/>
            </a:br>
            <a:r>
              <a:rPr lang="fr-FR" dirty="0" smtClean="0"/>
              <a:t>(propriétaires PPE et de villa)</a:t>
            </a:r>
          </a:p>
          <a:p>
            <a:pPr marL="285750" indent="-285750">
              <a:buFont typeface="Arial" panose="020B0604020202020204" pitchFamily="34" charset="0"/>
              <a:buChar char="•"/>
            </a:pPr>
            <a:r>
              <a:rPr lang="fr-FR" dirty="0" smtClean="0"/>
              <a:t>40 membres associatifs (associations de quartier)</a:t>
            </a:r>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2</a:t>
            </a:fld>
            <a:endParaRPr lang="fr-FR"/>
          </a:p>
        </p:txBody>
      </p:sp>
      <p:pic>
        <p:nvPicPr>
          <p:cNvPr id="14" name="Espace réservé pour une image  13" descr="4.png"/>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3863267" y="189598"/>
            <a:ext cx="1828800" cy="550862"/>
          </a:xfrm>
        </p:spPr>
      </p:pic>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normAutofit/>
          </a:bodyPr>
          <a:lstStyle/>
          <a:p>
            <a:r>
              <a:rPr lang="fr-FR" sz="2800" dirty="0" smtClean="0"/>
              <a:t>Pour la propriété individuelle et pour un habitat durable</a:t>
            </a:r>
            <a:endParaRPr lang="fr-FR" sz="2800" dirty="0"/>
          </a:p>
        </p:txBody>
      </p:sp>
      <p:pic>
        <p:nvPicPr>
          <p:cNvPr id="5" name="Espace réservé pour une image  4"/>
          <p:cNvPicPr>
            <a:picLocks noGrp="1" noChangeAspect="1"/>
          </p:cNvPicPr>
          <p:nvPr>
            <p:ph type="pic" sz="quarter" idx="17"/>
          </p:nvPr>
        </p:nvPicPr>
        <p:blipFill>
          <a:blip r:embed="rId4" cstate="screen">
            <a:extLst>
              <a:ext uri="{28A0092B-C50C-407E-A947-70E740481C1C}">
                <a14:useLocalDpi xmlns:a14="http://schemas.microsoft.com/office/drawing/2010/main"/>
              </a:ext>
            </a:extLst>
          </a:blip>
          <a:srcRect/>
          <a:stretch>
            <a:fillRect/>
          </a:stretch>
        </p:blipFill>
        <p:spPr>
          <a:xfrm>
            <a:off x="7854846" y="6098250"/>
            <a:ext cx="1035156" cy="1038654"/>
          </a:xfrm>
          <a:prstGeom prst="rect">
            <a:avLst/>
          </a:prstGeom>
        </p:spPr>
      </p:pic>
      <p:pic>
        <p:nvPicPr>
          <p:cNvPr id="16" name="Espace réservé pour une imag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952" y="179861"/>
            <a:ext cx="1149989" cy="570337"/>
          </a:xfrm>
          <a:prstGeom prst="rect">
            <a:avLst/>
          </a:prstGeom>
        </p:spPr>
      </p:pic>
      <p:pic>
        <p:nvPicPr>
          <p:cNvPr id="18" name="Espace réservé pour une image  17"/>
          <p:cNvPicPr>
            <a:picLocks noGrp="1" noChangeAspect="1"/>
          </p:cNvPicPr>
          <p:nvPr>
            <p:ph type="pic" sz="quarter" idx="21"/>
          </p:nvPr>
        </p:nvPicPr>
        <p:blipFill>
          <a:blip r:embed="rId6" cstate="screen">
            <a:extLst>
              <a:ext uri="{28A0092B-C50C-407E-A947-70E740481C1C}">
                <a14:useLocalDpi xmlns:a14="http://schemas.microsoft.com/office/drawing/2010/main"/>
              </a:ext>
            </a:extLst>
          </a:blip>
          <a:srcRect/>
          <a:stretch>
            <a:fillRect/>
          </a:stretch>
        </p:blipFill>
        <p:spPr>
          <a:xfrm>
            <a:off x="6069819" y="1804113"/>
            <a:ext cx="1785027" cy="550862"/>
          </a:xfrm>
        </p:spPr>
      </p:pic>
      <p:pic>
        <p:nvPicPr>
          <p:cNvPr id="8" name="Espace réservé pour une image  7"/>
          <p:cNvPicPr>
            <a:picLocks noGrp="1" noChangeAspect="1"/>
          </p:cNvPicPr>
          <p:nvPr>
            <p:ph type="pic" sz="quarter" idx="18"/>
          </p:nvPr>
        </p:nvPicPr>
        <p:blipFill>
          <a:blip r:embed="rId7" cstate="screen">
            <a:extLst>
              <a:ext uri="{28A0092B-C50C-407E-A947-70E740481C1C}">
                <a14:useLocalDpi xmlns:a14="http://schemas.microsoft.com/office/drawing/2010/main"/>
              </a:ext>
            </a:extLst>
          </a:blip>
          <a:srcRect/>
          <a:stretch>
            <a:fillRect/>
          </a:stretch>
        </p:blipFill>
        <p:spPr>
          <a:xfrm>
            <a:off x="5155419" y="189598"/>
            <a:ext cx="1828800" cy="550862"/>
          </a:xfrm>
        </p:spPr>
      </p:pic>
      <p:pic>
        <p:nvPicPr>
          <p:cNvPr id="20" name="Imag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10371" y="179861"/>
            <a:ext cx="844659" cy="563440"/>
          </a:xfrm>
          <a:prstGeom prst="rect">
            <a:avLst/>
          </a:prstGeom>
        </p:spPr>
      </p:pic>
      <p:pic>
        <p:nvPicPr>
          <p:cNvPr id="22" name="Image 21"/>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060630" y="195636"/>
            <a:ext cx="941504" cy="544824"/>
          </a:xfrm>
          <a:prstGeom prst="rect">
            <a:avLst/>
          </a:prstGeom>
        </p:spPr>
      </p:pic>
      <p:pic>
        <p:nvPicPr>
          <p:cNvPr id="23" name="Image 2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86790" y="172456"/>
            <a:ext cx="577742" cy="577742"/>
          </a:xfrm>
          <a:prstGeom prst="rect">
            <a:avLst/>
          </a:prstGeom>
        </p:spPr>
      </p:pic>
      <p:pic>
        <p:nvPicPr>
          <p:cNvPr id="24" name="Image 23"/>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027670" y="179861"/>
            <a:ext cx="559120" cy="556907"/>
          </a:xfrm>
          <a:prstGeom prst="rect">
            <a:avLst/>
          </a:prstGeom>
        </p:spPr>
      </p:pic>
      <p:pic>
        <p:nvPicPr>
          <p:cNvPr id="25" name="Image 2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4688498" y="165923"/>
            <a:ext cx="473292" cy="570845"/>
          </a:xfrm>
          <a:prstGeom prst="rect">
            <a:avLst/>
          </a:prstGeom>
        </p:spPr>
      </p:pic>
    </p:spTree>
    <p:extLst>
      <p:ext uri="{BB962C8B-B14F-4D97-AF65-F5344CB8AC3E}">
        <p14:creationId xmlns:p14="http://schemas.microsoft.com/office/powerpoint/2010/main" val="3343516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p:txBody>
          <a:bodyPr>
            <a:normAutofit/>
          </a:bodyPr>
          <a:lstStyle/>
          <a:p>
            <a:pPr marL="285750" indent="-285750">
              <a:buFont typeface="Arial"/>
              <a:buChar char="•"/>
            </a:pPr>
            <a:r>
              <a:rPr lang="fr-FR" dirty="0"/>
              <a:t>Le projet en bref</a:t>
            </a:r>
          </a:p>
          <a:p>
            <a:pPr marL="742950" lvl="2" indent="-285750">
              <a:buFont typeface="Arial"/>
              <a:buChar char="•"/>
            </a:pPr>
            <a:r>
              <a:rPr lang="fr-CH" sz="1400" dirty="0" smtClean="0">
                <a:solidFill>
                  <a:schemeClr val="tx1">
                    <a:lumMod val="65000"/>
                    <a:lumOff val="35000"/>
                  </a:schemeClr>
                </a:solidFill>
                <a:latin typeface="Tahoma"/>
                <a:cs typeface="Tahoma"/>
              </a:rPr>
              <a:t>Remplacer des </a:t>
            </a:r>
            <a:r>
              <a:rPr lang="fr-CH" sz="1400" dirty="0">
                <a:solidFill>
                  <a:schemeClr val="tx1">
                    <a:lumMod val="65000"/>
                    <a:lumOff val="35000"/>
                  </a:schemeClr>
                </a:solidFill>
                <a:latin typeface="Tahoma"/>
                <a:cs typeface="Tahoma"/>
              </a:rPr>
              <a:t>haies d’espèces non indigènes </a:t>
            </a:r>
            <a:r>
              <a:rPr lang="fr-CH" sz="1400" dirty="0" smtClean="0">
                <a:solidFill>
                  <a:schemeClr val="tx1">
                    <a:lumMod val="65000"/>
                    <a:lumOff val="35000"/>
                  </a:schemeClr>
                </a:solidFill>
                <a:latin typeface="Tahoma"/>
                <a:cs typeface="Tahoma"/>
              </a:rPr>
              <a:t>(thuyas, </a:t>
            </a:r>
            <a:r>
              <a:rPr lang="fr-CH" sz="1400" dirty="0" err="1" smtClean="0">
                <a:solidFill>
                  <a:schemeClr val="tx1">
                    <a:lumMod val="65000"/>
                    <a:lumOff val="35000"/>
                  </a:schemeClr>
                </a:solidFill>
                <a:latin typeface="Tahoma"/>
                <a:cs typeface="Tahoma"/>
              </a:rPr>
              <a:t>laurelles</a:t>
            </a:r>
            <a:r>
              <a:rPr lang="fr-CH" sz="1400" dirty="0" smtClean="0">
                <a:solidFill>
                  <a:schemeClr val="tx1">
                    <a:lumMod val="65000"/>
                    <a:lumOff val="35000"/>
                  </a:schemeClr>
                </a:solidFill>
                <a:latin typeface="Tahoma"/>
                <a:cs typeface="Tahoma"/>
              </a:rPr>
              <a:t>) par </a:t>
            </a:r>
            <a:r>
              <a:rPr lang="fr-CH" sz="1400" dirty="0">
                <a:solidFill>
                  <a:schemeClr val="tx1">
                    <a:lumMod val="65000"/>
                    <a:lumOff val="35000"/>
                  </a:schemeClr>
                </a:solidFill>
                <a:latin typeface="Tahoma"/>
                <a:cs typeface="Tahoma"/>
              </a:rPr>
              <a:t>des </a:t>
            </a:r>
            <a:r>
              <a:rPr lang="fr-CH" sz="1400" dirty="0" smtClean="0">
                <a:solidFill>
                  <a:schemeClr val="tx1">
                    <a:lumMod val="65000"/>
                    <a:lumOff val="35000"/>
                  </a:schemeClr>
                </a:solidFill>
                <a:latin typeface="Tahoma"/>
                <a:cs typeface="Tahoma"/>
              </a:rPr>
              <a:t>haies d’espèces </a:t>
            </a:r>
            <a:r>
              <a:rPr lang="fr-CH" sz="1400" dirty="0">
                <a:solidFill>
                  <a:schemeClr val="tx1">
                    <a:lumMod val="65000"/>
                    <a:lumOff val="35000"/>
                  </a:schemeClr>
                </a:solidFill>
                <a:latin typeface="Tahoma"/>
                <a:cs typeface="Tahoma"/>
              </a:rPr>
              <a:t>indigènes </a:t>
            </a:r>
            <a:r>
              <a:rPr lang="fr-CH" sz="1400" dirty="0" smtClean="0">
                <a:solidFill>
                  <a:schemeClr val="tx1">
                    <a:lumMod val="65000"/>
                    <a:lumOff val="35000"/>
                  </a:schemeClr>
                </a:solidFill>
                <a:latin typeface="Tahoma"/>
                <a:cs typeface="Tahoma"/>
              </a:rPr>
              <a:t>dans </a:t>
            </a:r>
            <a:r>
              <a:rPr lang="fr-CH" sz="1400" dirty="0">
                <a:solidFill>
                  <a:schemeClr val="tx1">
                    <a:lumMod val="65000"/>
                    <a:lumOff val="35000"/>
                  </a:schemeClr>
                </a:solidFill>
                <a:latin typeface="Tahoma"/>
                <a:cs typeface="Tahoma"/>
              </a:rPr>
              <a:t>la zone villa urbaine et périurbaine. </a:t>
            </a:r>
            <a:endParaRPr lang="fr-FR" sz="1400" dirty="0" smtClean="0">
              <a:solidFill>
                <a:schemeClr val="tx1">
                  <a:lumMod val="65000"/>
                  <a:lumOff val="35000"/>
                </a:schemeClr>
              </a:solidFill>
              <a:latin typeface="Tahoma"/>
              <a:cs typeface="Tahoma"/>
            </a:endParaRPr>
          </a:p>
          <a:p>
            <a:pPr marL="285750" indent="-285750">
              <a:buFont typeface="Arial"/>
              <a:buChar char="•"/>
            </a:pPr>
            <a:r>
              <a:rPr lang="fr-FR" dirty="0" smtClean="0"/>
              <a:t>Objectifs</a:t>
            </a:r>
          </a:p>
          <a:p>
            <a:pPr marL="742950" lvl="2" indent="-285750">
              <a:buFont typeface="Arial"/>
              <a:buChar char="•"/>
            </a:pPr>
            <a:r>
              <a:rPr lang="fr-FR" sz="1400" dirty="0" smtClean="0">
                <a:solidFill>
                  <a:schemeClr val="tx1">
                    <a:lumMod val="65000"/>
                    <a:lumOff val="35000"/>
                  </a:schemeClr>
                </a:solidFill>
                <a:latin typeface="Tahoma"/>
                <a:cs typeface="Tahoma"/>
              </a:rPr>
              <a:t>Plus </a:t>
            </a:r>
            <a:r>
              <a:rPr lang="fr-FR" sz="1400" dirty="0">
                <a:solidFill>
                  <a:schemeClr val="tx1">
                    <a:lumMod val="65000"/>
                    <a:lumOff val="35000"/>
                  </a:schemeClr>
                </a:solidFill>
                <a:latin typeface="Tahoma"/>
                <a:cs typeface="Tahoma"/>
              </a:rPr>
              <a:t>de </a:t>
            </a:r>
            <a:r>
              <a:rPr lang="fr-FR" sz="1400" dirty="0" smtClean="0">
                <a:solidFill>
                  <a:schemeClr val="tx1">
                    <a:lumMod val="65000"/>
                    <a:lumOff val="35000"/>
                  </a:schemeClr>
                </a:solidFill>
                <a:latin typeface="Tahoma"/>
                <a:cs typeface="Tahoma"/>
              </a:rPr>
              <a:t>nature (faune et flore locales) </a:t>
            </a:r>
            <a:r>
              <a:rPr lang="fr-FR" sz="1400" dirty="0">
                <a:solidFill>
                  <a:schemeClr val="tx1">
                    <a:lumMod val="65000"/>
                    <a:lumOff val="35000"/>
                  </a:schemeClr>
                </a:solidFill>
                <a:latin typeface="Tahoma"/>
                <a:cs typeface="Tahoma"/>
              </a:rPr>
              <a:t>et plus de biodiversité dans les quartiers </a:t>
            </a:r>
            <a:r>
              <a:rPr lang="fr-FR" sz="1400" dirty="0" smtClean="0">
                <a:solidFill>
                  <a:schemeClr val="tx1">
                    <a:lumMod val="65000"/>
                    <a:lumOff val="35000"/>
                  </a:schemeClr>
                </a:solidFill>
                <a:latin typeface="Tahoma"/>
                <a:cs typeface="Tahoma"/>
              </a:rPr>
              <a:t>d’habitation</a:t>
            </a:r>
            <a:endParaRPr lang="fr-FR" sz="1200" dirty="0">
              <a:solidFill>
                <a:schemeClr val="tx1">
                  <a:lumMod val="65000"/>
                  <a:lumOff val="35000"/>
                </a:schemeClr>
              </a:solidFill>
              <a:latin typeface="Tahoma"/>
              <a:cs typeface="Tahoma"/>
            </a:endParaRPr>
          </a:p>
          <a:p>
            <a:pPr marL="742950" lvl="2" indent="-285750">
              <a:buFont typeface="Arial"/>
              <a:buChar char="•"/>
            </a:pPr>
            <a:endParaRPr lang="fr-FR" sz="1200" dirty="0">
              <a:solidFill>
                <a:schemeClr val="tx1">
                  <a:lumMod val="65000"/>
                  <a:lumOff val="35000"/>
                </a:schemeClr>
              </a:solidFill>
              <a:latin typeface="Tahoma"/>
              <a:cs typeface="Tahoma"/>
            </a:endParaRPr>
          </a:p>
          <a:p>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3</a:t>
            </a:fld>
            <a:endParaRPr lang="fr-FR"/>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Présentation générale du projet</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7974767" y="6098250"/>
            <a:ext cx="915235" cy="918327"/>
          </a:xfrm>
          <a:prstGeom prst="rect">
            <a:avLst/>
          </a:prstGeom>
        </p:spPr>
      </p:pic>
      <p:pic>
        <p:nvPicPr>
          <p:cNvPr id="18" name="Espace réservé pour une imag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73493" y="200061"/>
            <a:ext cx="1820534" cy="565200"/>
          </a:xfrm>
          <a:prstGeom prst="rect">
            <a:avLst/>
          </a:prstGeom>
        </p:spPr>
      </p:pic>
      <p:pic>
        <p:nvPicPr>
          <p:cNvPr id="19" name="Espace réservé pour une image  11"/>
          <p:cNvPicPr>
            <a:picLocks noChangeAspect="1"/>
          </p:cNvPicPr>
          <p:nvPr/>
        </p:nvPicPr>
        <p:blipFill rotWithShape="1">
          <a:blip r:embed="rId5"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20" name="Espace réservé pour une image  13" descr="5.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141007" y="200061"/>
            <a:ext cx="1832486" cy="565508"/>
          </a:xfrm>
          <a:prstGeom prst="rect">
            <a:avLst/>
          </a:prstGeom>
        </p:spPr>
      </p:pic>
      <p:pic>
        <p:nvPicPr>
          <p:cNvPr id="22" name="Image 2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794027" y="200061"/>
            <a:ext cx="765632" cy="565200"/>
          </a:xfrm>
          <a:prstGeom prst="rect">
            <a:avLst/>
          </a:prstGeom>
        </p:spPr>
      </p:pic>
      <p:pic>
        <p:nvPicPr>
          <p:cNvPr id="25" name="Image 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07209" y="3319530"/>
            <a:ext cx="3406274" cy="2554706"/>
          </a:xfrm>
          <a:prstGeom prst="rect">
            <a:avLst/>
          </a:prstGeom>
        </p:spPr>
      </p:pic>
      <p:pic>
        <p:nvPicPr>
          <p:cNvPr id="23" name="Image 2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7136778" y="202721"/>
            <a:ext cx="955566" cy="561163"/>
          </a:xfrm>
          <a:prstGeom prst="rect">
            <a:avLst/>
          </a:prstGeom>
        </p:spPr>
      </p:pic>
      <p:pic>
        <p:nvPicPr>
          <p:cNvPr id="24" name="Image 2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559658" y="202721"/>
            <a:ext cx="595193" cy="561163"/>
          </a:xfrm>
          <a:prstGeom prst="rect">
            <a:avLst/>
          </a:prstGeom>
        </p:spPr>
      </p:pic>
      <p:pic>
        <p:nvPicPr>
          <p:cNvPr id="6" name="Espace réservé pour une image  5"/>
          <p:cNvPicPr>
            <a:picLocks noGrp="1" noChangeAspect="1"/>
          </p:cNvPicPr>
          <p:nvPr>
            <p:ph type="pic" idx="1"/>
          </p:nvPr>
        </p:nvPicPr>
        <p:blipFill rotWithShape="1">
          <a:blip r:embed="rId11" cstate="screen">
            <a:extLst>
              <a:ext uri="{28A0092B-C50C-407E-A947-70E740481C1C}">
                <a14:useLocalDpi xmlns:a14="http://schemas.microsoft.com/office/drawing/2010/main"/>
              </a:ext>
            </a:extLst>
          </a:blip>
          <a:srcRect/>
          <a:stretch/>
        </p:blipFill>
        <p:spPr>
          <a:xfrm>
            <a:off x="4707209" y="2016202"/>
            <a:ext cx="3427413" cy="2016137"/>
          </a:xfrm>
        </p:spPr>
      </p:pic>
    </p:spTree>
    <p:extLst>
      <p:ext uri="{BB962C8B-B14F-4D97-AF65-F5344CB8AC3E}">
        <p14:creationId xmlns:p14="http://schemas.microsoft.com/office/powerpoint/2010/main" val="1584494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062595" y="211689"/>
            <a:ext cx="734716" cy="551037"/>
          </a:xfrm>
        </p:spPr>
      </p:pic>
      <p:sp>
        <p:nvSpPr>
          <p:cNvPr id="5" name="Espace réservé du numéro de diapositive 4"/>
          <p:cNvSpPr>
            <a:spLocks noGrp="1"/>
          </p:cNvSpPr>
          <p:nvPr>
            <p:ph type="sldNum" sz="quarter" idx="12"/>
          </p:nvPr>
        </p:nvSpPr>
        <p:spPr/>
        <p:txBody>
          <a:bodyPr/>
          <a:lstStyle/>
          <a:p>
            <a:fld id="{FE100E8C-CF14-224B-A1FF-EC32426B2A77}" type="slidenum">
              <a:rPr lang="fr-FR" smtClean="0"/>
              <a:t>4</a:t>
            </a:fld>
            <a:endParaRPr lang="fr-FR"/>
          </a:p>
        </p:txBody>
      </p:sp>
      <p:pic>
        <p:nvPicPr>
          <p:cNvPr id="9" name="Espace réservé du contenu 8"/>
          <p:cNvPicPr>
            <a:picLocks noGrp="1" noChangeAspect="1"/>
          </p:cNvPicPr>
          <p:nvPr>
            <p:ph sz="half" idx="13"/>
          </p:nvPr>
        </p:nvPicPr>
        <p:blipFill>
          <a:blip r:embed="rId4" cstate="screen">
            <a:extLst>
              <a:ext uri="{28A0092B-C50C-407E-A947-70E740481C1C}">
                <a14:useLocalDpi xmlns:a14="http://schemas.microsoft.com/office/drawing/2010/main"/>
              </a:ext>
            </a:extLst>
          </a:blip>
          <a:stretch>
            <a:fillRect/>
          </a:stretch>
        </p:blipFill>
        <p:spPr>
          <a:xfrm>
            <a:off x="6797311" y="211689"/>
            <a:ext cx="753600" cy="565200"/>
          </a:xfrm>
        </p:spPr>
      </p:pic>
      <p:sp>
        <p:nvSpPr>
          <p:cNvPr id="11" name="Espace réservé du texte 10"/>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2" name="Titre 11"/>
          <p:cNvSpPr>
            <a:spLocks noGrp="1"/>
          </p:cNvSpPr>
          <p:nvPr>
            <p:ph type="title"/>
          </p:nvPr>
        </p:nvSpPr>
        <p:spPr/>
        <p:txBody>
          <a:bodyPr/>
          <a:lstStyle/>
          <a:p>
            <a:r>
              <a:rPr lang="fr-FR" dirty="0"/>
              <a:t>Localisation du projet</a:t>
            </a:r>
          </a:p>
        </p:txBody>
      </p:sp>
      <p:pic>
        <p:nvPicPr>
          <p:cNvPr id="7" name="Espace réservé pour une image  6"/>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xfrm>
            <a:off x="7909560" y="6098250"/>
            <a:ext cx="980442" cy="983755"/>
          </a:xfrm>
          <a:prstGeom prst="rect">
            <a:avLst/>
          </a:prstGeom>
        </p:spPr>
      </p:pic>
      <p:pic>
        <p:nvPicPr>
          <p:cNvPr id="18" name="Espace réservé pour une imag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42061" y="200061"/>
            <a:ext cx="1820534" cy="565200"/>
          </a:xfrm>
          <a:prstGeom prst="rect">
            <a:avLst/>
          </a:prstGeom>
        </p:spPr>
      </p:pic>
      <p:pic>
        <p:nvPicPr>
          <p:cNvPr id="19" name="Espace réservé pour une image  11"/>
          <p:cNvPicPr>
            <a:picLocks noChangeAspect="1"/>
          </p:cNvPicPr>
          <p:nvPr/>
        </p:nvPicPr>
        <p:blipFill rotWithShape="1">
          <a:blip r:embed="rId7"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15" name="Image 1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41007" y="193252"/>
            <a:ext cx="763091" cy="572318"/>
          </a:xfrm>
          <a:prstGeom prst="rect">
            <a:avLst/>
          </a:prstGeom>
        </p:spPr>
      </p:pic>
      <p:pic>
        <p:nvPicPr>
          <p:cNvPr id="10" name="Image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904097" y="193252"/>
            <a:ext cx="1337964" cy="565200"/>
          </a:xfrm>
          <a:prstGeom prst="rect">
            <a:avLst/>
          </a:prstGeom>
        </p:spPr>
      </p:pic>
      <p:pic>
        <p:nvPicPr>
          <p:cNvPr id="13" name="Imag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0402" y="211689"/>
            <a:ext cx="753600" cy="565200"/>
          </a:xfrm>
          <a:prstGeom prst="rect">
            <a:avLst/>
          </a:prstGeom>
        </p:spPr>
      </p:pic>
      <p:pic>
        <p:nvPicPr>
          <p:cNvPr id="17" name="Image 16" descr="Carte_Canton.jpg"/>
          <p:cNvPicPr>
            <a:picLocks noChangeAspect="1"/>
          </p:cNvPicPr>
          <p:nvPr/>
        </p:nvPicPr>
        <p:blipFill rotWithShape="1">
          <a:blip r:embed="rId11">
            <a:extLst>
              <a:ext uri="{28A0092B-C50C-407E-A947-70E740481C1C}">
                <a14:useLocalDpi xmlns:a14="http://schemas.microsoft.com/office/drawing/2010/main" val="0"/>
              </a:ext>
            </a:extLst>
          </a:blip>
          <a:srcRect l="4405" t="6174" r="7286" b="6837"/>
          <a:stretch/>
        </p:blipFill>
        <p:spPr>
          <a:xfrm>
            <a:off x="1329766" y="1719209"/>
            <a:ext cx="6335226" cy="4393563"/>
          </a:xfrm>
          <a:prstGeom prst="rect">
            <a:avLst/>
          </a:prstGeom>
        </p:spPr>
      </p:pic>
    </p:spTree>
    <p:extLst>
      <p:ext uri="{BB962C8B-B14F-4D97-AF65-F5344CB8AC3E}">
        <p14:creationId xmlns:p14="http://schemas.microsoft.com/office/powerpoint/2010/main" val="158938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dirty="0"/>
              <a:t>Propriété foncière</a:t>
            </a:r>
          </a:p>
          <a:p>
            <a:pPr lvl="1"/>
            <a:r>
              <a:rPr lang="fr-FR" sz="1600" dirty="0" smtClean="0"/>
              <a:t>Privée</a:t>
            </a:r>
            <a:endParaRPr lang="fr-FR" dirty="0"/>
          </a:p>
          <a:p>
            <a:r>
              <a:rPr lang="fr-FR" dirty="0"/>
              <a:t>Taille du terrain</a:t>
            </a:r>
          </a:p>
          <a:p>
            <a:pPr lvl="1"/>
            <a:r>
              <a:rPr lang="fr-FR" sz="1600" dirty="0" smtClean="0"/>
              <a:t>env. 1000 m</a:t>
            </a:r>
            <a:r>
              <a:rPr lang="fr-FR" sz="1600" baseline="30000" dirty="0" smtClean="0"/>
              <a:t>2</a:t>
            </a:r>
            <a:r>
              <a:rPr lang="fr-FR" sz="1600" dirty="0" smtClean="0"/>
              <a:t> </a:t>
            </a:r>
            <a:endParaRPr lang="fr-FR" sz="1600" dirty="0"/>
          </a:p>
          <a:p>
            <a:r>
              <a:rPr lang="fr-FR" dirty="0" smtClean="0"/>
              <a:t>Accès au terrain</a:t>
            </a:r>
            <a:endParaRPr lang="fr-FR" dirty="0"/>
          </a:p>
          <a:p>
            <a:pPr lvl="1"/>
            <a:r>
              <a:rPr lang="fr-FR" sz="1600" dirty="0" smtClean="0"/>
              <a:t>Limité mais plantations pour la plupart des cas visible depuis l’espace public</a:t>
            </a:r>
            <a:endParaRPr lang="fr-FR" sz="1600" dirty="0"/>
          </a:p>
          <a:p>
            <a:pPr marL="0" indent="0">
              <a:buNone/>
            </a:pPr>
            <a:endParaRPr lang="fr-FR" dirty="0"/>
          </a:p>
        </p:txBody>
      </p:sp>
      <p:sp>
        <p:nvSpPr>
          <p:cNvPr id="3" name="Espace réservé du numéro de diapositive 2"/>
          <p:cNvSpPr>
            <a:spLocks noGrp="1"/>
          </p:cNvSpPr>
          <p:nvPr>
            <p:ph type="sldNum" sz="quarter" idx="12"/>
          </p:nvPr>
        </p:nvSpPr>
        <p:spPr/>
        <p:txBody>
          <a:bodyPr/>
          <a:lstStyle/>
          <a:p>
            <a:fld id="{FE100E8C-CF14-224B-A1FF-EC32426B2A77}" type="slidenum">
              <a:rPr lang="fr-FR" smtClean="0"/>
              <a:t>5</a:t>
            </a:fld>
            <a:endParaRPr lang="fr-FR"/>
          </a:p>
        </p:txBody>
      </p:sp>
      <p:sp>
        <p:nvSpPr>
          <p:cNvPr id="4" name="Espace réservé du contenu 3"/>
          <p:cNvSpPr>
            <a:spLocks noGrp="1"/>
          </p:cNvSpPr>
          <p:nvPr>
            <p:ph sz="half" idx="13"/>
          </p:nvPr>
        </p:nvSpPr>
        <p:spPr/>
        <p:txBody>
          <a:bodyPr/>
          <a:lstStyle/>
          <a:p>
            <a:r>
              <a:rPr lang="fr-FR" dirty="0" smtClean="0"/>
              <a:t>Types de terrain</a:t>
            </a:r>
            <a:endParaRPr lang="fr-FR" dirty="0"/>
          </a:p>
          <a:p>
            <a:pPr lvl="1"/>
            <a:r>
              <a:rPr lang="fr-FR" sz="1600" dirty="0" smtClean="0"/>
              <a:t>Zone villa</a:t>
            </a:r>
            <a:endParaRPr lang="fr-FR" sz="1600" dirty="0"/>
          </a:p>
          <a:p>
            <a:pPr lvl="1"/>
            <a:endParaRPr lang="fr-FR" dirty="0"/>
          </a:p>
          <a:p>
            <a:pPr lvl="1"/>
            <a:endParaRPr lang="fr-FR" dirty="0"/>
          </a:p>
          <a:p>
            <a:r>
              <a:rPr lang="fr-FR" dirty="0" smtClean="0"/>
              <a:t>Accès au terrain</a:t>
            </a:r>
            <a:endParaRPr lang="fr-FR" dirty="0"/>
          </a:p>
          <a:p>
            <a:pPr lvl="1"/>
            <a:r>
              <a:rPr lang="fr-FR" sz="1600" dirty="0"/>
              <a:t>-</a:t>
            </a:r>
          </a:p>
          <a:p>
            <a:pPr lvl="1"/>
            <a:endParaRPr lang="fr-FR" sz="1600" dirty="0"/>
          </a:p>
          <a:p>
            <a:pPr lvl="1"/>
            <a:endParaRPr lang="fr-FR" sz="1600" dirty="0"/>
          </a:p>
          <a:p>
            <a:pPr lvl="1"/>
            <a:endParaRPr lang="fr-FR" sz="1600" dirty="0"/>
          </a:p>
          <a:p>
            <a:endParaRPr lang="fr-FR" dirty="0"/>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Caractéristiques du terrain</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7869836" y="6098250"/>
            <a:ext cx="1020166" cy="1023613"/>
          </a:xfrm>
          <a:prstGeom prst="rect">
            <a:avLst/>
          </a:prstGeom>
        </p:spPr>
      </p:pic>
      <p:pic>
        <p:nvPicPr>
          <p:cNvPr id="16" name="Espace réservé pour une imag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73493" y="200061"/>
            <a:ext cx="1820534" cy="565200"/>
          </a:xfrm>
          <a:prstGeom prst="rect">
            <a:avLst/>
          </a:prstGeom>
        </p:spPr>
      </p:pic>
      <p:pic>
        <p:nvPicPr>
          <p:cNvPr id="17" name="Espace réservé pour une image  11"/>
          <p:cNvPicPr>
            <a:picLocks noChangeAspect="1"/>
          </p:cNvPicPr>
          <p:nvPr/>
        </p:nvPicPr>
        <p:blipFill rotWithShape="1">
          <a:blip r:embed="rId5"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18" name="Espace réservé pour une image  13" descr="5.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2141007" y="200061"/>
            <a:ext cx="1832486" cy="565508"/>
          </a:xfrm>
          <a:prstGeom prst="rect">
            <a:avLst/>
          </a:prstGeom>
        </p:spPr>
      </p:pic>
      <p:pic>
        <p:nvPicPr>
          <p:cNvPr id="19" name="Espace réservé pour une image  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59659" y="200061"/>
            <a:ext cx="1636074" cy="566114"/>
          </a:xfrm>
          <a:prstGeom prst="rect">
            <a:avLst/>
          </a:prstGeom>
          <a:noFill/>
          <a:ln>
            <a:noFill/>
          </a:ln>
        </p:spPr>
      </p:pic>
      <p:pic>
        <p:nvPicPr>
          <p:cNvPr id="20" name="Image 19"/>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94027" y="200061"/>
            <a:ext cx="765632" cy="565200"/>
          </a:xfrm>
          <a:prstGeom prst="rect">
            <a:avLst/>
          </a:prstGeom>
        </p:spPr>
      </p:pic>
      <p:pic>
        <p:nvPicPr>
          <p:cNvPr id="21" name="Imag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613317" y="2935982"/>
            <a:ext cx="3582416" cy="2686812"/>
          </a:xfrm>
          <a:prstGeom prst="rect">
            <a:avLst/>
          </a:prstGeom>
        </p:spPr>
      </p:pic>
    </p:spTree>
    <p:extLst>
      <p:ext uri="{BB962C8B-B14F-4D97-AF65-F5344CB8AC3E}">
        <p14:creationId xmlns:p14="http://schemas.microsoft.com/office/powerpoint/2010/main" val="2191932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p:txBody>
          <a:bodyPr>
            <a:normAutofit fontScale="85000" lnSpcReduction="10000"/>
          </a:bodyPr>
          <a:lstStyle/>
          <a:p>
            <a:pPr marL="285750" indent="-285750">
              <a:spcBef>
                <a:spcPts val="800"/>
              </a:spcBef>
              <a:buFont typeface="Arial"/>
              <a:buChar char="•"/>
            </a:pPr>
            <a:r>
              <a:rPr lang="fr-FR" dirty="0" smtClean="0"/>
              <a:t>Porteur </a:t>
            </a:r>
            <a:r>
              <a:rPr lang="fr-FR" dirty="0"/>
              <a:t>de projet</a:t>
            </a:r>
          </a:p>
          <a:p>
            <a:pPr marL="742950" lvl="2" indent="-285750">
              <a:spcBef>
                <a:spcPts val="800"/>
              </a:spcBef>
              <a:buFont typeface="Arial"/>
              <a:buChar char="•"/>
            </a:pPr>
            <a:r>
              <a:rPr lang="fr-FR" sz="1400" dirty="0" smtClean="0">
                <a:solidFill>
                  <a:schemeClr val="tx1">
                    <a:lumMod val="65000"/>
                    <a:lumOff val="35000"/>
                  </a:schemeClr>
                </a:solidFill>
                <a:latin typeface="Tahoma"/>
                <a:cs typeface="Tahoma"/>
              </a:rPr>
              <a:t>Pic-Vert </a:t>
            </a:r>
            <a:r>
              <a:rPr lang="fr-FR" sz="1400" dirty="0" err="1" smtClean="0">
                <a:solidFill>
                  <a:schemeClr val="tx1">
                    <a:lumMod val="65000"/>
                    <a:lumOff val="35000"/>
                  </a:schemeClr>
                </a:solidFill>
                <a:latin typeface="Tahoma"/>
                <a:cs typeface="Tahoma"/>
              </a:rPr>
              <a:t>Assprop</a:t>
            </a:r>
            <a:r>
              <a:rPr lang="fr-FR" sz="1400" dirty="0" smtClean="0">
                <a:solidFill>
                  <a:schemeClr val="tx1">
                    <a:lumMod val="65000"/>
                    <a:lumOff val="35000"/>
                  </a:schemeClr>
                </a:solidFill>
                <a:latin typeface="Tahoma"/>
                <a:cs typeface="Tahoma"/>
              </a:rPr>
              <a:t> Genève (association)</a:t>
            </a:r>
            <a:endParaRPr lang="fr-FR" sz="1400" dirty="0">
              <a:solidFill>
                <a:schemeClr val="tx1">
                  <a:lumMod val="65000"/>
                  <a:lumOff val="35000"/>
                </a:schemeClr>
              </a:solidFill>
              <a:latin typeface="Tahoma"/>
              <a:cs typeface="Tahoma"/>
            </a:endParaRPr>
          </a:p>
          <a:p>
            <a:pPr marL="285750" indent="-285750">
              <a:spcBef>
                <a:spcPts val="800"/>
              </a:spcBef>
              <a:buFont typeface="Arial"/>
              <a:buChar char="•"/>
            </a:pPr>
            <a:r>
              <a:rPr lang="fr-FR" dirty="0"/>
              <a:t>Partenaires</a:t>
            </a:r>
          </a:p>
          <a:p>
            <a:pPr marL="742950" lvl="3" indent="-285750">
              <a:spcBef>
                <a:spcPts val="800"/>
              </a:spcBef>
              <a:buFont typeface="Arial"/>
              <a:buChar char="•"/>
            </a:pPr>
            <a:r>
              <a:rPr lang="fr-FR" sz="1400" dirty="0" smtClean="0">
                <a:solidFill>
                  <a:schemeClr val="tx1">
                    <a:lumMod val="65000"/>
                    <a:lumOff val="35000"/>
                  </a:schemeClr>
                </a:solidFill>
                <a:latin typeface="Tahoma"/>
                <a:cs typeface="Tahoma"/>
              </a:rPr>
              <a:t>Nicolas </a:t>
            </a:r>
            <a:r>
              <a:rPr lang="fr-FR" sz="1400" dirty="0" err="1" smtClean="0">
                <a:solidFill>
                  <a:schemeClr val="tx1">
                    <a:lumMod val="65000"/>
                    <a:lumOff val="35000"/>
                  </a:schemeClr>
                </a:solidFill>
                <a:latin typeface="Tahoma"/>
                <a:cs typeface="Tahoma"/>
              </a:rPr>
              <a:t>Varidel</a:t>
            </a:r>
            <a:r>
              <a:rPr lang="fr-FR" sz="1400" dirty="0" smtClean="0">
                <a:solidFill>
                  <a:schemeClr val="tx1">
                    <a:lumMod val="65000"/>
                    <a:lumOff val="35000"/>
                  </a:schemeClr>
                </a:solidFill>
                <a:latin typeface="Tahoma"/>
                <a:cs typeface="Tahoma"/>
              </a:rPr>
              <a:t>, arboriculture environnementale (entreprise) dès 2013</a:t>
            </a:r>
          </a:p>
          <a:p>
            <a:pPr marL="742950" lvl="3" indent="-285750">
              <a:spcBef>
                <a:spcPts val="800"/>
              </a:spcBef>
              <a:buFont typeface="Arial"/>
              <a:buChar char="•"/>
            </a:pPr>
            <a:r>
              <a:rPr lang="fr-FR" sz="1400" dirty="0">
                <a:solidFill>
                  <a:schemeClr val="tx1">
                    <a:lumMod val="65000"/>
                    <a:lumOff val="35000"/>
                  </a:schemeClr>
                </a:solidFill>
                <a:latin typeface="Tahoma"/>
                <a:cs typeface="Tahoma"/>
              </a:rPr>
              <a:t>L’Eco des jardins  </a:t>
            </a:r>
            <a:r>
              <a:rPr lang="fr-FR" sz="1400" dirty="0" smtClean="0">
                <a:solidFill>
                  <a:schemeClr val="tx1">
                    <a:lumMod val="65000"/>
                    <a:lumOff val="35000"/>
                  </a:schemeClr>
                </a:solidFill>
                <a:latin typeface="Tahoma"/>
                <a:cs typeface="Tahoma"/>
              </a:rPr>
              <a:t/>
            </a:r>
            <a:br>
              <a:rPr lang="fr-FR" sz="1400" dirty="0" smtClean="0">
                <a:solidFill>
                  <a:schemeClr val="tx1">
                    <a:lumMod val="65000"/>
                    <a:lumOff val="35000"/>
                  </a:schemeClr>
                </a:solidFill>
                <a:latin typeface="Tahoma"/>
                <a:cs typeface="Tahoma"/>
              </a:rPr>
            </a:br>
            <a:r>
              <a:rPr lang="fr-FR" sz="1400" dirty="0" smtClean="0">
                <a:solidFill>
                  <a:schemeClr val="tx1">
                    <a:lumMod val="65000"/>
                    <a:lumOff val="35000"/>
                  </a:schemeClr>
                </a:solidFill>
                <a:latin typeface="Tahoma"/>
                <a:cs typeface="Tahoma"/>
              </a:rPr>
              <a:t>(</a:t>
            </a:r>
            <a:r>
              <a:rPr lang="fr-FR" sz="1400" dirty="0">
                <a:solidFill>
                  <a:schemeClr val="tx1">
                    <a:lumMod val="65000"/>
                    <a:lumOff val="35000"/>
                  </a:schemeClr>
                </a:solidFill>
                <a:latin typeface="Tahoma"/>
                <a:cs typeface="Tahoma"/>
              </a:rPr>
              <a:t>entreprise</a:t>
            </a:r>
            <a:r>
              <a:rPr lang="fr-FR" sz="1400" dirty="0" smtClean="0">
                <a:solidFill>
                  <a:schemeClr val="tx1">
                    <a:lumMod val="65000"/>
                    <a:lumOff val="35000"/>
                  </a:schemeClr>
                </a:solidFill>
                <a:latin typeface="Tahoma"/>
                <a:cs typeface="Tahoma"/>
              </a:rPr>
              <a:t>) dès 2015</a:t>
            </a:r>
            <a:endParaRPr lang="fr-FR" sz="1400" dirty="0"/>
          </a:p>
          <a:p>
            <a:pPr marL="285750" indent="-285750">
              <a:spcBef>
                <a:spcPts val="800"/>
              </a:spcBef>
              <a:buFont typeface="Arial"/>
              <a:buChar char="•"/>
            </a:pPr>
            <a:r>
              <a:rPr lang="fr-FR" dirty="0"/>
              <a:t>Financement</a:t>
            </a:r>
          </a:p>
          <a:p>
            <a:pPr marL="742950" lvl="3" indent="-285750">
              <a:spcBef>
                <a:spcPts val="800"/>
              </a:spcBef>
              <a:buFont typeface="Arial"/>
              <a:buChar char="•"/>
            </a:pPr>
            <a:r>
              <a:rPr lang="fr-FR" sz="1400" dirty="0" smtClean="0">
                <a:solidFill>
                  <a:schemeClr val="tx1">
                    <a:lumMod val="65000"/>
                    <a:lumOff val="35000"/>
                  </a:schemeClr>
                </a:solidFill>
                <a:latin typeface="Tahoma"/>
                <a:cs typeface="Tahoma"/>
              </a:rPr>
              <a:t>Propriétaires privés (50%)</a:t>
            </a:r>
            <a:endParaRPr lang="fr-FR" sz="1400" dirty="0">
              <a:solidFill>
                <a:schemeClr val="tx1">
                  <a:lumMod val="65000"/>
                  <a:lumOff val="35000"/>
                </a:schemeClr>
              </a:solidFill>
              <a:latin typeface="Tahoma"/>
              <a:cs typeface="Tahoma"/>
            </a:endParaRPr>
          </a:p>
          <a:p>
            <a:pPr marL="742950" lvl="3" indent="-285750">
              <a:spcBef>
                <a:spcPts val="800"/>
              </a:spcBef>
              <a:buFont typeface="Arial"/>
              <a:buChar char="•"/>
            </a:pPr>
            <a:r>
              <a:rPr lang="fr-FR" sz="1400" dirty="0" smtClean="0">
                <a:solidFill>
                  <a:schemeClr val="tx1">
                    <a:lumMod val="65000"/>
                    <a:lumOff val="35000"/>
                  </a:schemeClr>
                </a:solidFill>
                <a:latin typeface="Tahoma"/>
                <a:cs typeface="Tahoma"/>
              </a:rPr>
              <a:t>Confédération/Etat de Genève (DGNP) (50%)</a:t>
            </a:r>
            <a:endParaRPr lang="fr-FR" sz="1400" dirty="0">
              <a:solidFill>
                <a:schemeClr val="tx1">
                  <a:lumMod val="65000"/>
                  <a:lumOff val="35000"/>
                </a:schemeClr>
              </a:solidFill>
              <a:latin typeface="Tahoma"/>
              <a:cs typeface="Tahoma"/>
            </a:endParaRPr>
          </a:p>
          <a:p>
            <a:pPr marL="457200" lvl="3">
              <a:spcBef>
                <a:spcPts val="800"/>
              </a:spcBef>
            </a:pPr>
            <a:r>
              <a:rPr lang="fr-FR" sz="1400" dirty="0" smtClean="0">
                <a:solidFill>
                  <a:schemeClr val="tx1">
                    <a:lumMod val="65000"/>
                    <a:lumOff val="35000"/>
                  </a:schemeClr>
                </a:solidFill>
                <a:latin typeface="Tahoma"/>
                <a:cs typeface="Tahoma"/>
              </a:rPr>
              <a:t>Coût (</a:t>
            </a:r>
            <a:r>
              <a:rPr lang="fr-FR" sz="1400" dirty="0" err="1" smtClean="0">
                <a:solidFill>
                  <a:schemeClr val="tx1">
                    <a:lumMod val="65000"/>
                    <a:lumOff val="35000"/>
                  </a:schemeClr>
                </a:solidFill>
                <a:latin typeface="Tahoma"/>
                <a:cs typeface="Tahoma"/>
              </a:rPr>
              <a:t>env</a:t>
            </a:r>
            <a:r>
              <a:rPr lang="fr-FR" sz="1400" dirty="0" smtClean="0">
                <a:solidFill>
                  <a:schemeClr val="tx1">
                    <a:lumMod val="65000"/>
                    <a:lumOff val="35000"/>
                  </a:schemeClr>
                </a:solidFill>
                <a:latin typeface="Tahoma"/>
                <a:cs typeface="Tahoma"/>
              </a:rPr>
              <a:t> 50’000 CHF/an) 155’200 CHF</a:t>
            </a:r>
          </a:p>
          <a:p>
            <a:pPr marL="742950" lvl="3" indent="-285750">
              <a:spcBef>
                <a:spcPts val="800"/>
              </a:spcBef>
              <a:buFont typeface="Arial"/>
              <a:buChar char="•"/>
            </a:pPr>
            <a:endParaRPr lang="fr-FR" sz="1400" dirty="0">
              <a:solidFill>
                <a:schemeClr val="tx1">
                  <a:lumMod val="65000"/>
                  <a:lumOff val="35000"/>
                </a:schemeClr>
              </a:solidFill>
              <a:latin typeface="Tahoma"/>
              <a:cs typeface="Tahoma"/>
            </a:endParaRPr>
          </a:p>
          <a:p>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6</a:t>
            </a:fld>
            <a:endParaRPr lang="fr-FR"/>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Acteurs impliqués</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7929797" y="6098250"/>
            <a:ext cx="960205" cy="963450"/>
          </a:xfrm>
          <a:prstGeom prst="rect">
            <a:avLst/>
          </a:prstGeom>
        </p:spPr>
      </p:pic>
      <p:pic>
        <p:nvPicPr>
          <p:cNvPr id="8" name="Espace réservé pour une image  7"/>
          <p:cNvPicPr preferRelativeResize="0">
            <a:picLocks noGrp="1" noChangeAspect="1"/>
          </p:cNvPicPr>
          <p:nvPr>
            <p:ph type="pic" idx="1"/>
          </p:nvPr>
        </p:nvPicPr>
        <p:blipFill rotWithShape="1">
          <a:blip r:embed="rId4" cstate="screen">
            <a:extLst>
              <a:ext uri="{28A0092B-C50C-407E-A947-70E740481C1C}">
                <a14:useLocalDpi xmlns:a14="http://schemas.microsoft.com/office/drawing/2010/main"/>
              </a:ext>
            </a:extLst>
          </a:blip>
          <a:srcRect/>
          <a:stretch/>
        </p:blipFill>
        <p:spPr>
          <a:xfrm>
            <a:off x="4678273" y="1991167"/>
            <a:ext cx="3879142" cy="3883069"/>
          </a:xfrm>
        </p:spPr>
      </p:pic>
      <p:pic>
        <p:nvPicPr>
          <p:cNvPr id="19" name="Espace réservé pour une imag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73493" y="200061"/>
            <a:ext cx="1820534" cy="565200"/>
          </a:xfrm>
          <a:prstGeom prst="rect">
            <a:avLst/>
          </a:prstGeom>
        </p:spPr>
      </p:pic>
      <p:pic>
        <p:nvPicPr>
          <p:cNvPr id="20" name="Espace réservé pour une image  11"/>
          <p:cNvPicPr>
            <a:picLocks noChangeAspect="1"/>
          </p:cNvPicPr>
          <p:nvPr/>
        </p:nvPicPr>
        <p:blipFill rotWithShape="1">
          <a:blip r:embed="rId6"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21" name="Espace réservé pour une image  13" descr="5.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141007" y="200061"/>
            <a:ext cx="1832486" cy="565508"/>
          </a:xfrm>
          <a:prstGeom prst="rect">
            <a:avLst/>
          </a:prstGeom>
        </p:spPr>
      </p:pic>
      <p:pic>
        <p:nvPicPr>
          <p:cNvPr id="22" name="Espace réservé pour une imag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374652" y="201822"/>
            <a:ext cx="1636074" cy="566114"/>
          </a:xfrm>
          <a:prstGeom prst="rect">
            <a:avLst/>
          </a:prstGeom>
          <a:noFill/>
          <a:ln>
            <a:noFill/>
          </a:ln>
        </p:spPr>
      </p:pic>
      <p:pic>
        <p:nvPicPr>
          <p:cNvPr id="26" name="Image 2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25913" y="201822"/>
            <a:ext cx="831502" cy="566888"/>
          </a:xfrm>
          <a:prstGeom prst="rect">
            <a:avLst/>
          </a:prstGeom>
        </p:spPr>
      </p:pic>
      <p:pic>
        <p:nvPicPr>
          <p:cNvPr id="27" name="Espace réservé pour une image  4"/>
          <p:cNvPicPr>
            <a:picLocks noGrp="1" noChangeAspect="1"/>
          </p:cNvPicPr>
          <p:nvPr>
            <p:ph type="pic" sz="quarter" idx="17"/>
          </p:nvPr>
        </p:nvPicPr>
        <p:blipFill rotWithShape="1">
          <a:blip r:embed="rId10" cstate="screen">
            <a:extLst>
              <a:ext uri="{28A0092B-C50C-407E-A947-70E740481C1C}">
                <a14:useLocalDpi xmlns:a14="http://schemas.microsoft.com/office/drawing/2010/main"/>
              </a:ext>
            </a:extLst>
          </a:blip>
          <a:srcRect/>
          <a:stretch/>
        </p:blipFill>
        <p:spPr>
          <a:xfrm>
            <a:off x="5382300" y="198373"/>
            <a:ext cx="1149989" cy="570337"/>
          </a:xfrm>
          <a:prstGeom prst="rect">
            <a:avLst/>
          </a:prstGeom>
        </p:spPr>
      </p:pic>
    </p:spTree>
    <p:extLst>
      <p:ext uri="{BB962C8B-B14F-4D97-AF65-F5344CB8AC3E}">
        <p14:creationId xmlns:p14="http://schemas.microsoft.com/office/powerpoint/2010/main" val="2758143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p:txBody>
          <a:bodyPr>
            <a:normAutofit lnSpcReduction="10000"/>
          </a:bodyPr>
          <a:lstStyle/>
          <a:p>
            <a:pPr marL="285750" indent="-285750">
              <a:buFont typeface="Arial"/>
              <a:buChar char="•"/>
            </a:pPr>
            <a:r>
              <a:rPr lang="fr-FR" dirty="0" smtClean="0"/>
              <a:t>Septembre </a:t>
            </a:r>
            <a:r>
              <a:rPr lang="fr-FR" dirty="0"/>
              <a:t>: </a:t>
            </a:r>
            <a:r>
              <a:rPr lang="fr-FR" dirty="0" smtClean="0"/>
              <a:t>lancement de l’</a:t>
            </a:r>
            <a:r>
              <a:rPr lang="fr-FR" b="1" dirty="0" smtClean="0"/>
              <a:t>action</a:t>
            </a:r>
            <a:r>
              <a:rPr lang="fr-FR" dirty="0" smtClean="0"/>
              <a:t> </a:t>
            </a:r>
            <a:br>
              <a:rPr lang="fr-FR" dirty="0" smtClean="0"/>
            </a:br>
            <a:r>
              <a:rPr lang="fr-FR" dirty="0" smtClean="0"/>
              <a:t>(annonce aux membres) et sensibilisation</a:t>
            </a:r>
            <a:endParaRPr lang="fr-FR" dirty="0"/>
          </a:p>
          <a:p>
            <a:pPr marL="285750" indent="-285750">
              <a:buFont typeface="Arial"/>
              <a:buChar char="•"/>
            </a:pPr>
            <a:r>
              <a:rPr lang="fr-FR" dirty="0" smtClean="0"/>
              <a:t>Octobre : </a:t>
            </a:r>
            <a:r>
              <a:rPr lang="fr-FR" b="1" dirty="0" smtClean="0"/>
              <a:t>Inscriptions</a:t>
            </a:r>
            <a:endParaRPr lang="fr-FR" b="1" dirty="0"/>
          </a:p>
          <a:p>
            <a:pPr marL="285750" indent="-285750">
              <a:buFont typeface="Arial"/>
              <a:buChar char="•"/>
            </a:pPr>
            <a:r>
              <a:rPr lang="fr-FR" dirty="0" smtClean="0"/>
              <a:t>Novembre à avril: rencontre des propriétaires inscrits, devis et </a:t>
            </a:r>
            <a:r>
              <a:rPr lang="fr-FR" b="1" dirty="0" smtClean="0"/>
              <a:t>plantations</a:t>
            </a:r>
            <a:endParaRPr lang="fr-FR" b="1" dirty="0"/>
          </a:p>
          <a:p>
            <a:pPr marL="285750" indent="-285750">
              <a:buFont typeface="Arial"/>
              <a:buChar char="•"/>
            </a:pPr>
            <a:r>
              <a:rPr lang="fr-FR" dirty="0" smtClean="0"/>
              <a:t>Juin: </a:t>
            </a:r>
            <a:r>
              <a:rPr lang="fr-FR" b="1" dirty="0" smtClean="0"/>
              <a:t>Bilan</a:t>
            </a:r>
            <a:endParaRPr lang="fr-FR" b="1" dirty="0"/>
          </a:p>
          <a:p>
            <a:endParaRPr lang="fr-FR" dirty="0"/>
          </a:p>
        </p:txBody>
      </p:sp>
      <p:sp>
        <p:nvSpPr>
          <p:cNvPr id="4" name="Espace réservé du numéro de diapositive 3"/>
          <p:cNvSpPr>
            <a:spLocks noGrp="1"/>
          </p:cNvSpPr>
          <p:nvPr>
            <p:ph type="sldNum" sz="quarter" idx="12"/>
          </p:nvPr>
        </p:nvSpPr>
        <p:spPr/>
        <p:txBody>
          <a:bodyPr/>
          <a:lstStyle/>
          <a:p>
            <a:fld id="{FE100E8C-CF14-224B-A1FF-EC32426B2A77}" type="slidenum">
              <a:rPr lang="fr-FR" smtClean="0"/>
              <a:t>7</a:t>
            </a:fld>
            <a:endParaRPr lang="fr-FR"/>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Etapes </a:t>
            </a:r>
            <a:r>
              <a:rPr lang="fr-FR" dirty="0" smtClean="0"/>
              <a:t>annuelles du </a:t>
            </a:r>
            <a:r>
              <a:rPr lang="fr-FR" dirty="0"/>
              <a:t>projet</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8184804" y="6098250"/>
            <a:ext cx="705198" cy="707581"/>
          </a:xfrm>
          <a:prstGeom prst="rect">
            <a:avLst/>
          </a:prstGeom>
        </p:spPr>
      </p:pic>
      <p:pic>
        <p:nvPicPr>
          <p:cNvPr id="16" name="Espace réservé du contenu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730257" y="1931967"/>
            <a:ext cx="1996043" cy="1497033"/>
          </a:xfrm>
        </p:spPr>
      </p:pic>
      <p:pic>
        <p:nvPicPr>
          <p:cNvPr id="17" name="Image 1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26300" y="4209394"/>
            <a:ext cx="2117478" cy="1714910"/>
          </a:xfrm>
          <a:prstGeom prst="rect">
            <a:avLst/>
          </a:prstGeom>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379802" y="2295485"/>
            <a:ext cx="2770928" cy="2078196"/>
          </a:xfrm>
          <a:prstGeom prst="rect">
            <a:avLst/>
          </a:prstGeom>
        </p:spPr>
      </p:pic>
      <p:pic>
        <p:nvPicPr>
          <p:cNvPr id="6" name="Imag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4394879" y="3607537"/>
            <a:ext cx="2664330" cy="1998248"/>
          </a:xfrm>
          <a:prstGeom prst="rect">
            <a:avLst/>
          </a:prstGeom>
        </p:spPr>
      </p:pic>
      <p:pic>
        <p:nvPicPr>
          <p:cNvPr id="22" name="Espace réservé pour une imag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48700" y="191870"/>
            <a:ext cx="1820534" cy="565200"/>
          </a:xfrm>
          <a:prstGeom prst="rect">
            <a:avLst/>
          </a:prstGeom>
        </p:spPr>
      </p:pic>
      <p:pic>
        <p:nvPicPr>
          <p:cNvPr id="23" name="Espace réservé pour une image  11"/>
          <p:cNvPicPr>
            <a:picLocks noChangeAspect="1"/>
          </p:cNvPicPr>
          <p:nvPr/>
        </p:nvPicPr>
        <p:blipFill rotWithShape="1">
          <a:blip r:embed="rId9" cstate="screen">
            <a:extLst>
              <a:ext uri="{28A0092B-C50C-407E-A947-70E740481C1C}">
                <a14:useLocalDpi xmlns:a14="http://schemas.microsoft.com/office/drawing/2010/main"/>
              </a:ext>
            </a:extLst>
          </a:blip>
          <a:srcRect l="-2274"/>
          <a:stretch/>
        </p:blipFill>
        <p:spPr>
          <a:xfrm>
            <a:off x="2246890" y="183682"/>
            <a:ext cx="1210695" cy="565200"/>
          </a:xfrm>
          <a:prstGeom prst="rect">
            <a:avLst/>
          </a:prstGeom>
        </p:spPr>
      </p:pic>
      <p:pic>
        <p:nvPicPr>
          <p:cNvPr id="27" name="Espace réservé pour une image  7"/>
          <p:cNvPicPr preferRelativeResize="0">
            <a:picLocks noGrp="1" noChangeAspect="1"/>
          </p:cNvPicPr>
          <p:nvPr>
            <p:ph type="pic" idx="1"/>
          </p:nvPr>
        </p:nvPicPr>
        <p:blipFill rotWithShape="1">
          <a:blip r:embed="rId10" cstate="screen">
            <a:extLst>
              <a:ext uri="{28A0092B-C50C-407E-A947-70E740481C1C}">
                <a14:useLocalDpi xmlns:a14="http://schemas.microsoft.com/office/drawing/2010/main"/>
              </a:ext>
            </a:extLst>
          </a:blip>
          <a:srcRect/>
          <a:stretch/>
        </p:blipFill>
        <p:spPr>
          <a:xfrm>
            <a:off x="1672243" y="169362"/>
            <a:ext cx="585181" cy="585774"/>
          </a:xfrm>
        </p:spPr>
      </p:pic>
      <p:pic>
        <p:nvPicPr>
          <p:cNvPr id="28" name="Image 27"/>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rot="5400000">
            <a:off x="3725609" y="-84712"/>
            <a:ext cx="561290" cy="1118407"/>
          </a:xfrm>
          <a:prstGeom prst="rect">
            <a:avLst/>
          </a:prstGeom>
        </p:spPr>
      </p:pic>
      <p:pic>
        <p:nvPicPr>
          <p:cNvPr id="29" name="Image 28"/>
          <p:cNvPicPr>
            <a:picLocks noChangeAspect="1"/>
          </p:cNvPicPr>
          <p:nvPr/>
        </p:nvPicPr>
        <p:blipFill rotWithShape="1">
          <a:blip r:embed="rId12" cstate="screen">
            <a:extLst>
              <a:ext uri="{28A0092B-C50C-407E-A947-70E740481C1C}">
                <a14:useLocalDpi xmlns:a14="http://schemas.microsoft.com/office/drawing/2010/main"/>
              </a:ext>
            </a:extLst>
          </a:blip>
          <a:srcRect b="-8770"/>
          <a:stretch/>
        </p:blipFill>
        <p:spPr>
          <a:xfrm rot="16200000">
            <a:off x="4615397" y="143870"/>
            <a:ext cx="561328" cy="661201"/>
          </a:xfrm>
          <a:prstGeom prst="rect">
            <a:avLst/>
          </a:prstGeom>
        </p:spPr>
      </p:pic>
      <p:pic>
        <p:nvPicPr>
          <p:cNvPr id="18" name="Espace réservé pour une image  10"/>
          <p:cNvPicPr>
            <a:picLocks noGrp="1" noChangeAspect="1"/>
          </p:cNvPicPr>
          <p:nvPr>
            <p:ph type="pic" sz="quarter" idx="21"/>
          </p:nvPr>
        </p:nvPicPr>
        <p:blipFill>
          <a:blip r:embed="rId13" cstate="screen">
            <a:extLst>
              <a:ext uri="{28A0092B-C50C-407E-A947-70E740481C1C}">
                <a14:useLocalDpi xmlns:a14="http://schemas.microsoft.com/office/drawing/2010/main"/>
              </a:ext>
            </a:extLst>
          </a:blip>
          <a:srcRect/>
          <a:stretch>
            <a:fillRect/>
          </a:stretch>
        </p:blipFill>
        <p:spPr>
          <a:xfrm>
            <a:off x="6559658" y="199840"/>
            <a:ext cx="1831488" cy="565200"/>
          </a:xfrm>
        </p:spPr>
      </p:pic>
    </p:spTree>
    <p:extLst>
      <p:ext uri="{BB962C8B-B14F-4D97-AF65-F5344CB8AC3E}">
        <p14:creationId xmlns:p14="http://schemas.microsoft.com/office/powerpoint/2010/main" val="363624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131795" y="1894164"/>
            <a:ext cx="6788972" cy="877887"/>
          </a:xfrm>
        </p:spPr>
        <p:txBody>
          <a:bodyPr/>
          <a:lstStyle/>
          <a:p>
            <a:r>
              <a:rPr lang="fr-FR" dirty="0" smtClean="0"/>
              <a:t>Printemps 2013 à printemps 2015</a:t>
            </a:r>
            <a:endParaRPr lang="fr-FR" dirty="0"/>
          </a:p>
        </p:txBody>
      </p:sp>
      <p:sp>
        <p:nvSpPr>
          <p:cNvPr id="3" name="Espace réservé du contenu 2"/>
          <p:cNvSpPr>
            <a:spLocks noGrp="1"/>
          </p:cNvSpPr>
          <p:nvPr>
            <p:ph sz="half" idx="2"/>
          </p:nvPr>
        </p:nvSpPr>
        <p:spPr/>
        <p:txBody>
          <a:bodyPr/>
          <a:lstStyle/>
          <a:p>
            <a:r>
              <a:rPr lang="fr-CH" b="1" dirty="0"/>
              <a:t>42</a:t>
            </a:r>
            <a:r>
              <a:rPr lang="fr-CH" dirty="0"/>
              <a:t> </a:t>
            </a:r>
            <a:r>
              <a:rPr lang="fr-CH" dirty="0" smtClean="0"/>
              <a:t>propriétaires</a:t>
            </a:r>
          </a:p>
          <a:p>
            <a:r>
              <a:rPr lang="fr-CH" b="1" dirty="0" smtClean="0"/>
              <a:t>17’000</a:t>
            </a:r>
            <a:r>
              <a:rPr lang="fr-CH" dirty="0" smtClean="0"/>
              <a:t> ml </a:t>
            </a:r>
            <a:r>
              <a:rPr lang="fr-CH" dirty="0"/>
              <a:t>de </a:t>
            </a:r>
            <a:r>
              <a:rPr lang="fr-CH" dirty="0" smtClean="0"/>
              <a:t>haies</a:t>
            </a:r>
          </a:p>
          <a:p>
            <a:r>
              <a:rPr lang="fr-CH" b="1" dirty="0" smtClean="0"/>
              <a:t>2’000</a:t>
            </a:r>
            <a:r>
              <a:rPr lang="fr-CH" dirty="0" smtClean="0"/>
              <a:t> </a:t>
            </a:r>
            <a:r>
              <a:rPr lang="fr-CH" dirty="0"/>
              <a:t>arbustes d’espèces </a:t>
            </a:r>
            <a:r>
              <a:rPr lang="fr-CH" dirty="0" smtClean="0"/>
              <a:t>indigènes plantés</a:t>
            </a:r>
            <a:endParaRPr lang="fr-FR" dirty="0"/>
          </a:p>
        </p:txBody>
      </p:sp>
      <p:sp>
        <p:nvSpPr>
          <p:cNvPr id="5" name="Espace réservé du numéro de diapositive 4"/>
          <p:cNvSpPr>
            <a:spLocks noGrp="1"/>
          </p:cNvSpPr>
          <p:nvPr>
            <p:ph type="sldNum" sz="quarter" idx="12"/>
          </p:nvPr>
        </p:nvSpPr>
        <p:spPr/>
        <p:txBody>
          <a:bodyPr/>
          <a:lstStyle/>
          <a:p>
            <a:fld id="{FE100E8C-CF14-224B-A1FF-EC32426B2A77}" type="slidenum">
              <a:rPr lang="fr-FR" smtClean="0"/>
              <a:t>8</a:t>
            </a:fld>
            <a:endParaRPr lang="fr-FR"/>
          </a:p>
        </p:txBody>
      </p:sp>
      <p:sp>
        <p:nvSpPr>
          <p:cNvPr id="11" name="Espace réservé du texte 10"/>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2" name="Titre 11"/>
          <p:cNvSpPr>
            <a:spLocks noGrp="1"/>
          </p:cNvSpPr>
          <p:nvPr>
            <p:ph type="title"/>
          </p:nvPr>
        </p:nvSpPr>
        <p:spPr/>
        <p:txBody>
          <a:bodyPr/>
          <a:lstStyle/>
          <a:p>
            <a:r>
              <a:rPr lang="fr-FR" dirty="0"/>
              <a:t>Résultat</a:t>
            </a:r>
          </a:p>
        </p:txBody>
      </p:sp>
      <p:pic>
        <p:nvPicPr>
          <p:cNvPr id="7" name="Espace réservé pour une image  6"/>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8184804" y="6098250"/>
            <a:ext cx="705198" cy="707581"/>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530428" y="2431408"/>
            <a:ext cx="3725104" cy="2793828"/>
          </a:xfrm>
          <a:prstGeom prst="rect">
            <a:avLst/>
          </a:prstGeom>
        </p:spPr>
      </p:pic>
      <p:pic>
        <p:nvPicPr>
          <p:cNvPr id="18" name="Espace réservé du contenu 17"/>
          <p:cNvPicPr>
            <a:picLocks noGrp="1" noChangeAspect="1"/>
          </p:cNvPicPr>
          <p:nvPr>
            <p:ph sz="half" idx="13"/>
          </p:nvPr>
        </p:nvPicPr>
        <p:blipFill>
          <a:blip r:embed="rId5" cstate="screen">
            <a:extLst>
              <a:ext uri="{28A0092B-C50C-407E-A947-70E740481C1C}">
                <a14:useLocalDpi xmlns:a14="http://schemas.microsoft.com/office/drawing/2010/main"/>
              </a:ext>
            </a:extLst>
          </a:blip>
          <a:stretch>
            <a:fillRect/>
          </a:stretch>
        </p:blipFill>
        <p:spPr>
          <a:xfrm>
            <a:off x="4572001" y="3703324"/>
            <a:ext cx="2848130" cy="2127305"/>
          </a:xfrm>
          <a:prstGeom prst="rect">
            <a:avLst/>
          </a:prstGeom>
        </p:spPr>
      </p:pic>
      <p:pic>
        <p:nvPicPr>
          <p:cNvPr id="22" name="Espace réservé pour une image  11"/>
          <p:cNvPicPr>
            <a:picLocks noChangeAspect="1"/>
          </p:cNvPicPr>
          <p:nvPr/>
        </p:nvPicPr>
        <p:blipFill rotWithShape="1">
          <a:blip r:embed="rId6"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23" name="Espace réservé pour une image  13" descr="5.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2141007" y="200061"/>
            <a:ext cx="1832486" cy="565508"/>
          </a:xfrm>
          <a:prstGeom prst="rect">
            <a:avLst/>
          </a:prstGeom>
        </p:spPr>
      </p:pic>
      <p:pic>
        <p:nvPicPr>
          <p:cNvPr id="26" name="Image 2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5400000">
            <a:off x="4252053" y="-78497"/>
            <a:ext cx="561290" cy="1118407"/>
          </a:xfrm>
          <a:prstGeom prst="rect">
            <a:avLst/>
          </a:prstGeom>
        </p:spPr>
      </p:pic>
      <p:pic>
        <p:nvPicPr>
          <p:cNvPr id="27" name="Image 26"/>
          <p:cNvPicPr>
            <a:picLocks noChangeAspect="1"/>
          </p:cNvPicPr>
          <p:nvPr/>
        </p:nvPicPr>
        <p:blipFill rotWithShape="1">
          <a:blip r:embed="rId9" cstate="screen">
            <a:extLst>
              <a:ext uri="{28A0092B-C50C-407E-A947-70E740481C1C}">
                <a14:useLocalDpi xmlns:a14="http://schemas.microsoft.com/office/drawing/2010/main"/>
              </a:ext>
            </a:extLst>
          </a:blip>
          <a:srcRect b="-8770"/>
          <a:stretch/>
        </p:blipFill>
        <p:spPr>
          <a:xfrm rot="16200000">
            <a:off x="5139905" y="148149"/>
            <a:ext cx="565199" cy="661201"/>
          </a:xfrm>
          <a:prstGeom prst="rect">
            <a:avLst/>
          </a:prstGeom>
        </p:spPr>
      </p:pic>
      <p:pic>
        <p:nvPicPr>
          <p:cNvPr id="28" name="Image 2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54735" y="201572"/>
            <a:ext cx="900578" cy="565200"/>
          </a:xfrm>
          <a:prstGeom prst="rect">
            <a:avLst/>
          </a:prstGeom>
        </p:spPr>
      </p:pic>
      <p:pic>
        <p:nvPicPr>
          <p:cNvPr id="30" name="Image 29"/>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688255" y="4797687"/>
            <a:ext cx="1332704" cy="1179577"/>
          </a:xfrm>
          <a:prstGeom prst="rect">
            <a:avLst/>
          </a:prstGeom>
        </p:spPr>
      </p:pic>
      <p:pic>
        <p:nvPicPr>
          <p:cNvPr id="17" name="Espace réservé pour une image  10"/>
          <p:cNvPicPr>
            <a:picLocks noGrp="1" noChangeAspect="1"/>
          </p:cNvPicPr>
          <p:nvPr>
            <p:ph type="pic" sz="quarter" idx="21"/>
          </p:nvPr>
        </p:nvPicPr>
        <p:blipFill>
          <a:blip r:embed="rId12" cstate="screen">
            <a:extLst>
              <a:ext uri="{28A0092B-C50C-407E-A947-70E740481C1C}">
                <a14:useLocalDpi xmlns:a14="http://schemas.microsoft.com/office/drawing/2010/main"/>
              </a:ext>
            </a:extLst>
          </a:blip>
          <a:srcRect/>
          <a:stretch>
            <a:fillRect/>
          </a:stretch>
        </p:blipFill>
        <p:spPr>
          <a:xfrm>
            <a:off x="6555313" y="201104"/>
            <a:ext cx="1831488" cy="565200"/>
          </a:xfrm>
        </p:spPr>
      </p:pic>
    </p:spTree>
    <p:extLst>
      <p:ext uri="{BB962C8B-B14F-4D97-AF65-F5344CB8AC3E}">
        <p14:creationId xmlns:p14="http://schemas.microsoft.com/office/powerpoint/2010/main" val="3430237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half" idx="1"/>
          </p:nvPr>
        </p:nvSpPr>
        <p:spPr/>
        <p:txBody>
          <a:bodyPr/>
          <a:lstStyle/>
          <a:p>
            <a:r>
              <a:rPr lang="fr-FR" b="1" dirty="0"/>
              <a:t>Contraintes</a:t>
            </a:r>
          </a:p>
          <a:p>
            <a:pPr>
              <a:buFont typeface="+mj-lt"/>
              <a:buAutoNum type="arabicPeriod"/>
            </a:pPr>
            <a:r>
              <a:rPr lang="fr-FR" dirty="0" smtClean="0"/>
              <a:t>Coût de l’arrachage </a:t>
            </a:r>
            <a:endParaRPr lang="fr-FR" dirty="0"/>
          </a:p>
          <a:p>
            <a:pPr>
              <a:buFont typeface="+mj-lt"/>
              <a:buAutoNum type="arabicPeriod"/>
            </a:pPr>
            <a:r>
              <a:rPr lang="fr-FR" dirty="0" smtClean="0"/>
              <a:t>Méconnaissance de ce qu’est une espèce indigène </a:t>
            </a:r>
            <a:br>
              <a:rPr lang="fr-FR" dirty="0" smtClean="0"/>
            </a:br>
            <a:r>
              <a:rPr lang="fr-FR" dirty="0" smtClean="0"/>
              <a:t>et de son intérêt</a:t>
            </a:r>
            <a:endParaRPr lang="fr-FR" dirty="0"/>
          </a:p>
          <a:p>
            <a:pPr>
              <a:buFont typeface="+mj-lt"/>
              <a:buAutoNum type="arabicPeriod"/>
            </a:pPr>
            <a:r>
              <a:rPr lang="fr-FR" dirty="0" smtClean="0"/>
              <a:t>Difficulté à trouver des plants locaux </a:t>
            </a:r>
            <a:endParaRPr lang="fr-FR" dirty="0"/>
          </a:p>
          <a:p>
            <a:endParaRPr lang="fr-FR" dirty="0"/>
          </a:p>
        </p:txBody>
      </p:sp>
      <p:sp>
        <p:nvSpPr>
          <p:cNvPr id="3" name="Espace réservé du numéro de diapositive 2"/>
          <p:cNvSpPr>
            <a:spLocks noGrp="1"/>
          </p:cNvSpPr>
          <p:nvPr>
            <p:ph type="sldNum" sz="quarter" idx="12"/>
          </p:nvPr>
        </p:nvSpPr>
        <p:spPr/>
        <p:txBody>
          <a:bodyPr/>
          <a:lstStyle/>
          <a:p>
            <a:fld id="{FE100E8C-CF14-224B-A1FF-EC32426B2A77}" type="slidenum">
              <a:rPr lang="fr-FR" smtClean="0"/>
              <a:t>9</a:t>
            </a:fld>
            <a:endParaRPr lang="fr-FR"/>
          </a:p>
        </p:txBody>
      </p:sp>
      <p:sp>
        <p:nvSpPr>
          <p:cNvPr id="4" name="Espace réservé du contenu 3"/>
          <p:cNvSpPr>
            <a:spLocks noGrp="1"/>
          </p:cNvSpPr>
          <p:nvPr>
            <p:ph sz="half" idx="13"/>
          </p:nvPr>
        </p:nvSpPr>
        <p:spPr/>
        <p:txBody>
          <a:bodyPr/>
          <a:lstStyle/>
          <a:p>
            <a:r>
              <a:rPr lang="fr-FR" b="1" dirty="0"/>
              <a:t>Solutions</a:t>
            </a:r>
          </a:p>
          <a:p>
            <a:pPr>
              <a:buFont typeface="+mj-lt"/>
              <a:buAutoNum type="arabicPeriod"/>
            </a:pPr>
            <a:r>
              <a:rPr lang="fr-FR" dirty="0" smtClean="0"/>
              <a:t>Prise en charge financière (50% par le canton)</a:t>
            </a:r>
            <a:endParaRPr lang="fr-FR" dirty="0"/>
          </a:p>
          <a:p>
            <a:pPr>
              <a:buFont typeface="+mj-lt"/>
              <a:buAutoNum type="arabicPeriod"/>
            </a:pPr>
            <a:r>
              <a:rPr lang="fr-FR" dirty="0" smtClean="0"/>
              <a:t>Information donnée par un arboriculteur spécialisé</a:t>
            </a:r>
            <a:endParaRPr lang="fr-FR" dirty="0"/>
          </a:p>
          <a:p>
            <a:pPr>
              <a:buFont typeface="+mj-lt"/>
              <a:buAutoNum type="arabicPeriod"/>
            </a:pPr>
            <a:r>
              <a:rPr lang="fr-FR" dirty="0" smtClean="0"/>
              <a:t>Fournisseur certifié (pépinière de </a:t>
            </a:r>
            <a:r>
              <a:rPr lang="fr-FR" dirty="0" err="1" smtClean="0"/>
              <a:t>Genolier</a:t>
            </a:r>
            <a:r>
              <a:rPr lang="fr-FR" dirty="0" smtClean="0"/>
              <a:t>).</a:t>
            </a:r>
            <a:endParaRPr lang="fr-FR" dirty="0"/>
          </a:p>
          <a:p>
            <a:endParaRPr lang="fr-FR" dirty="0"/>
          </a:p>
        </p:txBody>
      </p:sp>
      <p:sp>
        <p:nvSpPr>
          <p:cNvPr id="9" name="Espace réservé du texte 8"/>
          <p:cNvSpPr>
            <a:spLocks noGrp="1"/>
          </p:cNvSpPr>
          <p:nvPr>
            <p:ph type="body" sz="quarter" idx="22"/>
          </p:nvPr>
        </p:nvSpPr>
        <p:spPr/>
        <p:txBody>
          <a:bodyPr/>
          <a:lstStyle/>
          <a:p>
            <a:r>
              <a:rPr lang="fr-FR" dirty="0"/>
              <a:t>Action de plantation de haies d’espèces indigènes en zone villa</a:t>
            </a:r>
          </a:p>
          <a:p>
            <a:endParaRPr lang="fr-FR" dirty="0"/>
          </a:p>
        </p:txBody>
      </p:sp>
      <p:sp>
        <p:nvSpPr>
          <p:cNvPr id="10" name="Titre 9"/>
          <p:cNvSpPr>
            <a:spLocks noGrp="1"/>
          </p:cNvSpPr>
          <p:nvPr>
            <p:ph type="title"/>
          </p:nvPr>
        </p:nvSpPr>
        <p:spPr/>
        <p:txBody>
          <a:bodyPr/>
          <a:lstStyle/>
          <a:p>
            <a:r>
              <a:rPr lang="fr-FR" dirty="0"/>
              <a:t>Contraintes rencontrées et solutions</a:t>
            </a:r>
          </a:p>
        </p:txBody>
      </p:sp>
      <p:pic>
        <p:nvPicPr>
          <p:cNvPr id="5" name="Espace réservé pour une image  4"/>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8132810" y="6098250"/>
            <a:ext cx="757192" cy="759750"/>
          </a:xfrm>
          <a:prstGeom prst="rect">
            <a:avLst/>
          </a:prstGeom>
        </p:spPr>
      </p:pic>
      <p:pic>
        <p:nvPicPr>
          <p:cNvPr id="16" name="Espace réservé pour une imag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83684" y="180073"/>
            <a:ext cx="1820534" cy="565200"/>
          </a:xfrm>
          <a:prstGeom prst="rect">
            <a:avLst/>
          </a:prstGeom>
        </p:spPr>
      </p:pic>
      <p:pic>
        <p:nvPicPr>
          <p:cNvPr id="17" name="Espace réservé pour une image  11"/>
          <p:cNvPicPr>
            <a:picLocks noChangeAspect="1"/>
          </p:cNvPicPr>
          <p:nvPr/>
        </p:nvPicPr>
        <p:blipFill rotWithShape="1">
          <a:blip r:embed="rId5" cstate="screen">
            <a:extLst>
              <a:ext uri="{28A0092B-C50C-407E-A947-70E740481C1C}">
                <a14:useLocalDpi xmlns:a14="http://schemas.microsoft.com/office/drawing/2010/main"/>
              </a:ext>
            </a:extLst>
          </a:blip>
          <a:srcRect l="-2274"/>
          <a:stretch/>
        </p:blipFill>
        <p:spPr>
          <a:xfrm>
            <a:off x="930312" y="200061"/>
            <a:ext cx="1210695" cy="565200"/>
          </a:xfrm>
          <a:prstGeom prst="rect">
            <a:avLst/>
          </a:prstGeom>
        </p:spPr>
      </p:pic>
      <p:pic>
        <p:nvPicPr>
          <p:cNvPr id="20" name="Imag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4218" y="185713"/>
            <a:ext cx="806033" cy="553431"/>
          </a:xfrm>
          <a:prstGeom prst="rect">
            <a:avLst/>
          </a:prstGeom>
        </p:spPr>
      </p:pic>
      <p:pic>
        <p:nvPicPr>
          <p:cNvPr id="21" name="Image 20"/>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115628" y="181895"/>
            <a:ext cx="807339" cy="565200"/>
          </a:xfrm>
          <a:prstGeom prst="rect">
            <a:avLst/>
          </a:prstGeom>
        </p:spPr>
      </p:pic>
      <p:pic>
        <p:nvPicPr>
          <p:cNvPr id="22" name="Image 2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928650" y="181188"/>
            <a:ext cx="660484" cy="565907"/>
          </a:xfrm>
          <a:prstGeom prst="rect">
            <a:avLst/>
          </a:prstGeom>
        </p:spPr>
      </p:pic>
      <p:pic>
        <p:nvPicPr>
          <p:cNvPr id="23" name="Image 22"/>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rot="5400000">
            <a:off x="7266104" y="-97369"/>
            <a:ext cx="561290" cy="1118407"/>
          </a:xfrm>
          <a:prstGeom prst="rect">
            <a:avLst/>
          </a:prstGeom>
        </p:spPr>
      </p:pic>
      <p:pic>
        <p:nvPicPr>
          <p:cNvPr id="24" name="Image 23"/>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89134" y="181188"/>
            <a:ext cx="804997" cy="564085"/>
          </a:xfrm>
          <a:prstGeom prst="rect">
            <a:avLst/>
          </a:prstGeom>
        </p:spPr>
      </p:pic>
    </p:spTree>
    <p:extLst>
      <p:ext uri="{BB962C8B-B14F-4D97-AF65-F5344CB8AC3E}">
        <p14:creationId xmlns:p14="http://schemas.microsoft.com/office/powerpoint/2010/main" val="442532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3107</TotalTime>
  <Words>805</Words>
  <Application>Microsoft Office PowerPoint</Application>
  <PresentationFormat>Affichage à l'écran (4:3)</PresentationFormat>
  <Paragraphs>160</Paragraphs>
  <Slides>12</Slides>
  <Notes>12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12</vt:i4>
      </vt:variant>
    </vt:vector>
  </HeadingPairs>
  <TitlesOfParts>
    <vt:vector size="19" baseType="lpstr">
      <vt:lpstr>Arial</vt:lpstr>
      <vt:lpstr>Arial Narrow</vt:lpstr>
      <vt:lpstr>Calibri</vt:lpstr>
      <vt:lpstr>Century Gothic</vt:lpstr>
      <vt:lpstr>Tahoma</vt:lpstr>
      <vt:lpstr>Wingdings 2</vt:lpstr>
      <vt:lpstr>Perception</vt:lpstr>
      <vt:lpstr>Plantation de haies d’espèces indigènes</vt:lpstr>
      <vt:lpstr>Pour la propriété individuelle et pour un habitat durable</vt:lpstr>
      <vt:lpstr>Présentation générale du projet</vt:lpstr>
      <vt:lpstr>Localisation du projet</vt:lpstr>
      <vt:lpstr>Caractéristiques du terrain</vt:lpstr>
      <vt:lpstr>Acteurs impliqués</vt:lpstr>
      <vt:lpstr>Etapes annuelles du projet</vt:lpstr>
      <vt:lpstr>Résultat</vt:lpstr>
      <vt:lpstr>Contraintes rencontrées et solutions</vt:lpstr>
      <vt:lpstr>Plus-value du projet</vt:lpstr>
      <vt:lpstr>Partenariats innovants</vt:lpstr>
      <vt:lpstr>Contacts</vt:lpstr>
    </vt:vector>
  </TitlesOfParts>
  <Company>equiterre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Léo Bouvier</dc:creator>
  <cp:lastModifiedBy>Meissner Christina (DEPUTEE)</cp:lastModifiedBy>
  <cp:revision>214</cp:revision>
  <dcterms:created xsi:type="dcterms:W3CDTF">2015-06-18T12:26:24Z</dcterms:created>
  <dcterms:modified xsi:type="dcterms:W3CDTF">2015-10-29T14:35:46Z</dcterms:modified>
</cp:coreProperties>
</file>