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  <p:sldMasterId id="2147483938" r:id="rId2"/>
    <p:sldMasterId id="2147483902" r:id="rId3"/>
    <p:sldMasterId id="2147483908" r:id="rId4"/>
    <p:sldMasterId id="2147483926" r:id="rId5"/>
    <p:sldMasterId id="2147483920" r:id="rId6"/>
    <p:sldMasterId id="2147483944" r:id="rId7"/>
    <p:sldMasterId id="2147483914" r:id="rId8"/>
    <p:sldMasterId id="2147483932" r:id="rId9"/>
  </p:sldMasterIdLst>
  <p:notesMasterIdLst>
    <p:notesMasterId r:id="rId27"/>
  </p:notesMasterIdLst>
  <p:handoutMasterIdLst>
    <p:handoutMasterId r:id="rId28"/>
  </p:handoutMasterIdLst>
  <p:sldIdLst>
    <p:sldId id="257" r:id="rId10"/>
    <p:sldId id="622" r:id="rId11"/>
    <p:sldId id="556" r:id="rId12"/>
    <p:sldId id="619" r:id="rId13"/>
    <p:sldId id="554" r:id="rId14"/>
    <p:sldId id="535" r:id="rId15"/>
    <p:sldId id="587" r:id="rId16"/>
    <p:sldId id="608" r:id="rId17"/>
    <p:sldId id="616" r:id="rId18"/>
    <p:sldId id="597" r:id="rId19"/>
    <p:sldId id="620" r:id="rId20"/>
    <p:sldId id="605" r:id="rId21"/>
    <p:sldId id="589" r:id="rId22"/>
    <p:sldId id="590" r:id="rId23"/>
    <p:sldId id="562" r:id="rId24"/>
    <p:sldId id="621" r:id="rId25"/>
    <p:sldId id="358" r:id="rId26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9FC63C61-E706-C448-BF96-596260CD90A5}">
          <p14:sldIdLst>
            <p14:sldId id="257"/>
            <p14:sldId id="622"/>
            <p14:sldId id="556"/>
            <p14:sldId id="619"/>
            <p14:sldId id="554"/>
            <p14:sldId id="535"/>
            <p14:sldId id="587"/>
            <p14:sldId id="608"/>
            <p14:sldId id="616"/>
            <p14:sldId id="597"/>
            <p14:sldId id="620"/>
            <p14:sldId id="605"/>
            <p14:sldId id="589"/>
            <p14:sldId id="590"/>
            <p14:sldId id="562"/>
            <p14:sldId id="621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pos="2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yr Pratte Virginie Michèle (DETA)" initials="RPVM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7A0"/>
    <a:srgbClr val="FAD26E"/>
    <a:srgbClr val="FCF60A"/>
    <a:srgbClr val="00716B"/>
    <a:srgbClr val="D10019"/>
    <a:srgbClr val="A8096E"/>
    <a:srgbClr val="A80014"/>
    <a:srgbClr val="B9C803"/>
    <a:srgbClr val="830757"/>
    <a:srgbClr val="466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8" autoAdjust="0"/>
    <p:restoredTop sz="53837" autoAdjust="0"/>
  </p:normalViewPr>
  <p:slideViewPr>
    <p:cSldViewPr snapToObjects="1">
      <p:cViewPr varScale="1">
        <p:scale>
          <a:sx n="62" d="100"/>
          <a:sy n="62" d="100"/>
        </p:scale>
        <p:origin x="2646" y="60"/>
      </p:cViewPr>
      <p:guideLst>
        <p:guide orient="horz" pos="572"/>
        <p:guide pos="2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napToObjects="1">
      <p:cViewPr varScale="1">
        <p:scale>
          <a:sx n="78" d="100"/>
          <a:sy n="78" d="100"/>
        </p:scale>
        <p:origin x="3342" y="5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A2E2A90-738B-D74D-AFA1-7BEDF63BADD8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16290837-3B0A-0B41-9836-58A3D63491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07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DCB0684-DE76-CF4D-BA66-E5F86D747113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63FCF00-9D7D-9F44-808E-C81CC21EB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9423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CH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CF00-9D7D-9F44-808E-C81CC21EBB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069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CF00-9D7D-9F44-808E-C81CC21EBB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283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CF00-9D7D-9F44-808E-C81CC21EBB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373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CF00-9D7D-9F44-808E-C81CC21EBB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948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CF00-9D7D-9F44-808E-C81CC21EBBE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889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CF00-9D7D-9F44-808E-C81CC21EBBE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837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CF00-9D7D-9F44-808E-C81CC21EBBE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331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CF00-9D7D-9F44-808E-C81CC21EBBE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354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CF00-9D7D-9F44-808E-C81CC21EBBE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17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FCF00-9D7D-9F44-808E-C81CC21EBB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054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FCF00-9D7D-9F44-808E-C81CC21EBB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028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CF00-9D7D-9F44-808E-C81CC21EBB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538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FCF00-9D7D-9F44-808E-C81CC21EBB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69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CF00-9D7D-9F44-808E-C81CC21EBB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884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CF00-9D7D-9F44-808E-C81CC21EBB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12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CF00-9D7D-9F44-808E-C81CC21EBB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938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CF00-9D7D-9F44-808E-C81CC21EBB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19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5845175"/>
          </a:xfrm>
          <a:prstGeom prst="rect">
            <a:avLst/>
          </a:prstGeom>
          <a:gradFill flip="none" rotWithShape="1">
            <a:gsLst>
              <a:gs pos="100000">
                <a:srgbClr val="7B8103"/>
              </a:gs>
              <a:gs pos="0">
                <a:srgbClr val="C7D60F"/>
              </a:gs>
            </a:gsLst>
            <a:lin ang="20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90799" y="666750"/>
            <a:ext cx="6310815" cy="3590925"/>
          </a:xfrm>
        </p:spPr>
        <p:txBody>
          <a:bodyPr anchor="b" anchorCtr="0">
            <a:noAutofit/>
          </a:bodyPr>
          <a:lstStyle>
            <a:lvl1pPr>
              <a:lnSpc>
                <a:spcPts val="4800"/>
              </a:lnSpc>
              <a:defRPr sz="4800"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90800" y="4362450"/>
            <a:ext cx="6310814" cy="138112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  <a:endParaRPr lang="fr-CH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5845174"/>
            <a:ext cx="9144000" cy="1025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Picture 5" descr="LOGOFRUTIGE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59475"/>
            <a:ext cx="914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1"/>
          <p:cNvSpPr txBox="1">
            <a:spLocks noChangeAspect="1" noChangeArrowheads="1"/>
          </p:cNvSpPr>
          <p:nvPr userDrawn="1"/>
        </p:nvSpPr>
        <p:spPr bwMode="auto">
          <a:xfrm>
            <a:off x="7623174" y="6485837"/>
            <a:ext cx="1255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65D548-6381-4E49-9F0A-B4313246CD16}" type="datetime1">
              <a:rPr lang="fr-FR" altLang="fr-FR" sz="800" noProof="0">
                <a:solidFill>
                  <a:schemeClr val="tx1"/>
                </a:solidFill>
              </a:rPr>
              <a:pPr algn="r"/>
              <a:t>19/03/2019</a:t>
            </a:fld>
            <a:r>
              <a:rPr lang="fr-FR" altLang="fr-FR" sz="800" noProof="0" dirty="0">
                <a:solidFill>
                  <a:schemeClr val="tx1"/>
                </a:solidFill>
              </a:rPr>
              <a:t> 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  <p:sp>
        <p:nvSpPr>
          <p:cNvPr id="21" name="Espace réservé de la date 1"/>
          <p:cNvSpPr>
            <a:spLocks noGrp="1"/>
          </p:cNvSpPr>
          <p:nvPr userDrawn="1"/>
        </p:nvSpPr>
        <p:spPr>
          <a:xfrm>
            <a:off x="1412276" y="6217444"/>
            <a:ext cx="7480300" cy="1000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Direction générale des transports</a:t>
            </a:r>
          </a:p>
        </p:txBody>
      </p:sp>
      <p:sp>
        <p:nvSpPr>
          <p:cNvPr id="22" name="Espace réservé du pied de page 2"/>
          <p:cNvSpPr>
            <a:spLocks noGrp="1"/>
          </p:cNvSpPr>
          <p:nvPr userDrawn="1"/>
        </p:nvSpPr>
        <p:spPr>
          <a:xfrm>
            <a:off x="1374176" y="6028531"/>
            <a:ext cx="7494587" cy="1127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Département de l'environnement, des transports et de l'agriculture </a:t>
            </a:r>
          </a:p>
        </p:txBody>
      </p:sp>
    </p:spTree>
    <p:extLst>
      <p:ext uri="{BB962C8B-B14F-4D97-AF65-F5344CB8AC3E}">
        <p14:creationId xmlns:p14="http://schemas.microsoft.com/office/powerpoint/2010/main" val="48781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 à 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20"/>
          </p:nvPr>
        </p:nvSpPr>
        <p:spPr>
          <a:xfrm>
            <a:off x="4932048" y="1727200"/>
            <a:ext cx="3754752" cy="46721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9"/>
          </p:nvPr>
        </p:nvSpPr>
        <p:spPr>
          <a:xfrm>
            <a:off x="457200" y="1727200"/>
            <a:ext cx="3740150" cy="46721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4548602" y="883460"/>
            <a:ext cx="0" cy="551593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883459"/>
            <a:ext cx="3739602" cy="6013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500" b="1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dirty="0"/>
              <a:t>Cliquez pour motdifier les styles du texte du masque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3"/>
          </p:nvPr>
        </p:nvSpPr>
        <p:spPr>
          <a:xfrm>
            <a:off x="4932048" y="883460"/>
            <a:ext cx="3739602" cy="60132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500" b="1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sp>
        <p:nvSpPr>
          <p:cNvPr id="20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514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1"/>
            <a:ext cx="9144000" cy="5845175"/>
          </a:xfrm>
          <a:prstGeom prst="rect">
            <a:avLst/>
          </a:prstGeom>
          <a:gradFill flip="none" rotWithShape="1">
            <a:gsLst>
              <a:gs pos="100000">
                <a:srgbClr val="CD7102"/>
              </a:gs>
              <a:gs pos="0">
                <a:srgbClr val="F79501"/>
              </a:gs>
            </a:gsLst>
            <a:lin ang="20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90799" y="666750"/>
            <a:ext cx="6310815" cy="3590925"/>
          </a:xfrm>
        </p:spPr>
        <p:txBody>
          <a:bodyPr anchor="b" anchorCtr="0">
            <a:noAutofit/>
          </a:bodyPr>
          <a:lstStyle>
            <a:lvl1pPr>
              <a:lnSpc>
                <a:spcPts val="4800"/>
              </a:lnSpc>
              <a:defRPr sz="48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90800" y="4362450"/>
            <a:ext cx="6310814" cy="138112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  <a:endParaRPr lang="fr-CH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0" y="5845174"/>
            <a:ext cx="9144000" cy="1025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1" name="Picture 5" descr="LOGOFRUTIGE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59475"/>
            <a:ext cx="914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11"/>
          <p:cNvSpPr txBox="1">
            <a:spLocks noChangeAspect="1" noChangeArrowheads="1"/>
          </p:cNvSpPr>
          <p:nvPr userDrawn="1"/>
        </p:nvSpPr>
        <p:spPr bwMode="auto">
          <a:xfrm>
            <a:off x="7623174" y="6485837"/>
            <a:ext cx="1255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65D548-6381-4E49-9F0A-B4313246CD16}" type="datetime1">
              <a:rPr lang="fr-FR" altLang="fr-FR" sz="800" noProof="0">
                <a:solidFill>
                  <a:schemeClr val="tx1"/>
                </a:solidFill>
              </a:rPr>
              <a:pPr algn="r"/>
              <a:t>19/03/2019</a:t>
            </a:fld>
            <a:r>
              <a:rPr lang="fr-FR" altLang="fr-FR" sz="800" noProof="0" dirty="0">
                <a:solidFill>
                  <a:schemeClr val="tx1"/>
                </a:solidFill>
              </a:rPr>
              <a:t> 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  <p:sp>
        <p:nvSpPr>
          <p:cNvPr id="33" name="Espace réservé de la date 1"/>
          <p:cNvSpPr>
            <a:spLocks noGrp="1"/>
          </p:cNvSpPr>
          <p:nvPr userDrawn="1"/>
        </p:nvSpPr>
        <p:spPr>
          <a:xfrm>
            <a:off x="1412276" y="6217444"/>
            <a:ext cx="7480300" cy="1000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Direction générale des transports</a:t>
            </a:r>
          </a:p>
        </p:txBody>
      </p:sp>
      <p:sp>
        <p:nvSpPr>
          <p:cNvPr id="34" name="Espace réservé du pied de page 2"/>
          <p:cNvSpPr>
            <a:spLocks noGrp="1"/>
          </p:cNvSpPr>
          <p:nvPr userDrawn="1"/>
        </p:nvSpPr>
        <p:spPr>
          <a:xfrm>
            <a:off x="1374176" y="6028531"/>
            <a:ext cx="7494587" cy="1127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Département de l'environnement, des transports et de l'agriculture </a:t>
            </a:r>
          </a:p>
        </p:txBody>
      </p:sp>
    </p:spTree>
    <p:extLst>
      <p:ext uri="{BB962C8B-B14F-4D97-AF65-F5344CB8AC3E}">
        <p14:creationId xmlns:p14="http://schemas.microsoft.com/office/powerpoint/2010/main" val="2469561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800" y="908050"/>
            <a:ext cx="8255000" cy="549134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96928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'image de la bibliothèque 7"/>
          <p:cNvSpPr>
            <a:spLocks noGrp="1"/>
          </p:cNvSpPr>
          <p:nvPr>
            <p:ph type="clipArt" sz="quarter" idx="13"/>
          </p:nvPr>
        </p:nvSpPr>
        <p:spPr>
          <a:xfrm>
            <a:off x="457200" y="2273066"/>
            <a:ext cx="4564860" cy="4126330"/>
          </a:xfrm>
          <a:prstGeom prst="rect">
            <a:avLst/>
          </a:prstGeom>
          <a:solidFill>
            <a:srgbClr val="D9D9D9"/>
          </a:solidFill>
        </p:spPr>
        <p:txBody>
          <a:bodyPr vert="horz" anchor="t" anchorCtr="1"/>
          <a:lstStyle>
            <a:lvl1pPr marL="0" indent="0" algn="r">
              <a:buFontTx/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5111750" y="2273300"/>
            <a:ext cx="3557588" cy="412607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454025" y="863600"/>
            <a:ext cx="8232775" cy="11779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4000" b="1" i="0" cap="all" baseline="0">
                <a:solidFill>
                  <a:schemeClr val="tx1"/>
                </a:solidFill>
              </a:defRPr>
            </a:lvl1pPr>
            <a:lvl2pPr>
              <a:lnSpc>
                <a:spcPts val="4300"/>
              </a:lnSpc>
              <a:buFontTx/>
              <a:buNone/>
              <a:defRPr sz="4500" b="1" i="0" cap="all" baseline="0"/>
            </a:lvl2pPr>
            <a:lvl3pPr>
              <a:lnSpc>
                <a:spcPts val="4300"/>
              </a:lnSpc>
              <a:buFontTx/>
              <a:buNone/>
              <a:defRPr sz="4500" b="1" i="0" cap="all" baseline="0"/>
            </a:lvl3pPr>
            <a:lvl4pPr>
              <a:lnSpc>
                <a:spcPts val="4300"/>
              </a:lnSpc>
              <a:buFontTx/>
              <a:buNone/>
              <a:defRPr sz="4500" b="1" i="0" cap="all" baseline="0"/>
            </a:lvl4pPr>
            <a:lvl5pPr marL="1828800" indent="0">
              <a:lnSpc>
                <a:spcPts val="4300"/>
              </a:lnSpc>
              <a:buFontTx/>
              <a:buNone/>
              <a:defRPr sz="4500" b="1" i="0" cap="all" baseline="0"/>
            </a:lvl5pPr>
          </a:lstStyle>
          <a:p>
            <a:pPr lvl="0"/>
            <a:r>
              <a:rPr lang="fr-CH" dirty="0"/>
              <a:t>sous-titre</a:t>
            </a:r>
            <a:endParaRPr lang="fr-FR" dirty="0"/>
          </a:p>
        </p:txBody>
      </p:sp>
      <p:sp>
        <p:nvSpPr>
          <p:cNvPr id="16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99794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844800" y="772160"/>
            <a:ext cx="5386636" cy="536194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sous-titre</a:t>
            </a:r>
            <a:endParaRPr lang="fr-FR" dirty="0"/>
          </a:p>
        </p:txBody>
      </p:sp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99577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 à 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20"/>
          </p:nvPr>
        </p:nvSpPr>
        <p:spPr>
          <a:xfrm>
            <a:off x="4932048" y="1727200"/>
            <a:ext cx="3754752" cy="46721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9"/>
          </p:nvPr>
        </p:nvSpPr>
        <p:spPr>
          <a:xfrm>
            <a:off x="457200" y="1727200"/>
            <a:ext cx="3740150" cy="46721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4548602" y="883460"/>
            <a:ext cx="0" cy="551593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883459"/>
            <a:ext cx="3739602" cy="6013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500" b="1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dirty="0"/>
              <a:t>Cliquez pour motdifier les styles du texte du masque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3"/>
          </p:nvPr>
        </p:nvSpPr>
        <p:spPr>
          <a:xfrm>
            <a:off x="4932048" y="883460"/>
            <a:ext cx="3739602" cy="60132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500" b="1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sp>
        <p:nvSpPr>
          <p:cNvPr id="20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884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1"/>
            <a:ext cx="9144000" cy="5845175"/>
          </a:xfrm>
          <a:prstGeom prst="rect">
            <a:avLst/>
          </a:prstGeom>
          <a:gradFill flip="none" rotWithShape="1">
            <a:gsLst>
              <a:gs pos="100000">
                <a:srgbClr val="00749D"/>
              </a:gs>
              <a:gs pos="0">
                <a:srgbClr val="02A6E3"/>
              </a:gs>
            </a:gsLst>
            <a:lin ang="20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90799" y="666750"/>
            <a:ext cx="6310815" cy="3590925"/>
          </a:xfrm>
        </p:spPr>
        <p:txBody>
          <a:bodyPr anchor="b" anchorCtr="0">
            <a:noAutofit/>
          </a:bodyPr>
          <a:lstStyle>
            <a:lvl1pPr>
              <a:lnSpc>
                <a:spcPts val="4800"/>
              </a:lnSpc>
              <a:defRPr sz="48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90800" y="4362450"/>
            <a:ext cx="6310814" cy="138112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  <a:endParaRPr lang="fr-CH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0" y="5845174"/>
            <a:ext cx="9144000" cy="1025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0" name="Picture 5" descr="LOGOFRUTIGE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59475"/>
            <a:ext cx="914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1"/>
          <p:cNvSpPr txBox="1">
            <a:spLocks noChangeAspect="1" noChangeArrowheads="1"/>
          </p:cNvSpPr>
          <p:nvPr userDrawn="1"/>
        </p:nvSpPr>
        <p:spPr bwMode="auto">
          <a:xfrm>
            <a:off x="7623174" y="6485837"/>
            <a:ext cx="1255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65D548-6381-4E49-9F0A-B4313246CD16}" type="datetime1">
              <a:rPr lang="fr-FR" altLang="fr-FR" sz="800" noProof="0">
                <a:solidFill>
                  <a:schemeClr val="tx1"/>
                </a:solidFill>
              </a:rPr>
              <a:pPr algn="r"/>
              <a:t>19/03/2019</a:t>
            </a:fld>
            <a:r>
              <a:rPr lang="fr-FR" altLang="fr-FR" sz="800" noProof="0" dirty="0">
                <a:solidFill>
                  <a:schemeClr val="tx1"/>
                </a:solidFill>
              </a:rPr>
              <a:t> 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  <p:sp>
        <p:nvSpPr>
          <p:cNvPr id="36" name="Espace réservé de la date 1"/>
          <p:cNvSpPr>
            <a:spLocks noGrp="1"/>
          </p:cNvSpPr>
          <p:nvPr userDrawn="1"/>
        </p:nvSpPr>
        <p:spPr>
          <a:xfrm>
            <a:off x="1412276" y="6217444"/>
            <a:ext cx="7480300" cy="1000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Direction générale des transports</a:t>
            </a:r>
          </a:p>
        </p:txBody>
      </p:sp>
      <p:sp>
        <p:nvSpPr>
          <p:cNvPr id="37" name="Espace réservé du pied de page 2"/>
          <p:cNvSpPr>
            <a:spLocks noGrp="1"/>
          </p:cNvSpPr>
          <p:nvPr userDrawn="1"/>
        </p:nvSpPr>
        <p:spPr>
          <a:xfrm>
            <a:off x="1374176" y="6028531"/>
            <a:ext cx="7494587" cy="1127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Département de l'environnement, des transports et de l'agriculture </a:t>
            </a:r>
          </a:p>
        </p:txBody>
      </p:sp>
    </p:spTree>
    <p:extLst>
      <p:ext uri="{BB962C8B-B14F-4D97-AF65-F5344CB8AC3E}">
        <p14:creationId xmlns:p14="http://schemas.microsoft.com/office/powerpoint/2010/main" val="1622245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800" y="908050"/>
            <a:ext cx="8255000" cy="5491346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3207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'image de la bibliothèque 7"/>
          <p:cNvSpPr>
            <a:spLocks noGrp="1"/>
          </p:cNvSpPr>
          <p:nvPr>
            <p:ph type="clipArt" sz="quarter" idx="13"/>
          </p:nvPr>
        </p:nvSpPr>
        <p:spPr>
          <a:xfrm>
            <a:off x="457200" y="2273066"/>
            <a:ext cx="4564860" cy="4126330"/>
          </a:xfrm>
          <a:prstGeom prst="rect">
            <a:avLst/>
          </a:prstGeom>
          <a:solidFill>
            <a:srgbClr val="D9D9D9"/>
          </a:solidFill>
        </p:spPr>
        <p:txBody>
          <a:bodyPr vert="horz" anchor="t" anchorCtr="1"/>
          <a:lstStyle>
            <a:lvl1pPr marL="0" indent="0" algn="r">
              <a:buFontTx/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5111750" y="2273300"/>
            <a:ext cx="3557588" cy="412607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454025" y="863600"/>
            <a:ext cx="8232775" cy="11779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4000" b="1" i="0" cap="all" baseline="0">
                <a:solidFill>
                  <a:schemeClr val="tx1"/>
                </a:solidFill>
              </a:defRPr>
            </a:lvl1pPr>
            <a:lvl2pPr>
              <a:lnSpc>
                <a:spcPts val="4300"/>
              </a:lnSpc>
              <a:buFontTx/>
              <a:buNone/>
              <a:defRPr sz="4500" b="1" i="0" cap="all" baseline="0"/>
            </a:lvl2pPr>
            <a:lvl3pPr>
              <a:lnSpc>
                <a:spcPts val="4300"/>
              </a:lnSpc>
              <a:buFontTx/>
              <a:buNone/>
              <a:defRPr sz="4500" b="1" i="0" cap="all" baseline="0"/>
            </a:lvl3pPr>
            <a:lvl4pPr>
              <a:lnSpc>
                <a:spcPts val="4300"/>
              </a:lnSpc>
              <a:buFontTx/>
              <a:buNone/>
              <a:defRPr sz="4500" b="1" i="0" cap="all" baseline="0"/>
            </a:lvl4pPr>
            <a:lvl5pPr marL="1828800" indent="0">
              <a:lnSpc>
                <a:spcPts val="4300"/>
              </a:lnSpc>
              <a:buFontTx/>
              <a:buNone/>
              <a:defRPr sz="4500" b="1" i="0" cap="all" baseline="0"/>
            </a:lvl5pPr>
          </a:lstStyle>
          <a:p>
            <a:pPr lvl="0"/>
            <a:r>
              <a:rPr lang="fr-CH" dirty="0"/>
              <a:t>sous-titre</a:t>
            </a:r>
            <a:endParaRPr lang="fr-FR" dirty="0"/>
          </a:p>
        </p:txBody>
      </p:sp>
      <p:sp>
        <p:nvSpPr>
          <p:cNvPr id="16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19203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844800" y="772160"/>
            <a:ext cx="5386636" cy="536194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sous-titre</a:t>
            </a:r>
            <a:endParaRPr lang="fr-FR" dirty="0"/>
          </a:p>
        </p:txBody>
      </p:sp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2099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800" y="908050"/>
            <a:ext cx="8255000" cy="549134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32561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 à 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20"/>
          </p:nvPr>
        </p:nvSpPr>
        <p:spPr>
          <a:xfrm>
            <a:off x="4932048" y="1727200"/>
            <a:ext cx="3754752" cy="46721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9"/>
          </p:nvPr>
        </p:nvSpPr>
        <p:spPr>
          <a:xfrm>
            <a:off x="457200" y="1727200"/>
            <a:ext cx="3740150" cy="46721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4548602" y="883460"/>
            <a:ext cx="0" cy="551593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883459"/>
            <a:ext cx="3739602" cy="6013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500" b="1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dirty="0"/>
              <a:t>Cliquez pour motdifier les styles du texte du masque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3"/>
          </p:nvPr>
        </p:nvSpPr>
        <p:spPr>
          <a:xfrm>
            <a:off x="4932048" y="883460"/>
            <a:ext cx="3739602" cy="60132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500" b="1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sp>
        <p:nvSpPr>
          <p:cNvPr id="20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6407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1730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1"/>
            <a:ext cx="9144000" cy="5845175"/>
          </a:xfrm>
          <a:prstGeom prst="rect">
            <a:avLst/>
          </a:prstGeom>
          <a:gradFill flip="none" rotWithShape="1">
            <a:gsLst>
              <a:gs pos="100000">
                <a:srgbClr val="00465C"/>
              </a:gs>
              <a:gs pos="0">
                <a:srgbClr val="005670"/>
              </a:gs>
            </a:gsLst>
            <a:lin ang="20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90799" y="666750"/>
            <a:ext cx="6310815" cy="3590925"/>
          </a:xfrm>
        </p:spPr>
        <p:txBody>
          <a:bodyPr anchor="b" anchorCtr="0">
            <a:noAutofit/>
          </a:bodyPr>
          <a:lstStyle>
            <a:lvl1pPr>
              <a:lnSpc>
                <a:spcPts val="4800"/>
              </a:lnSpc>
              <a:defRPr sz="48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90800" y="4362450"/>
            <a:ext cx="6310814" cy="138112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  <a:endParaRPr lang="fr-CH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5845174"/>
            <a:ext cx="9144000" cy="1025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5" name="Picture 5" descr="LOGOFRUTIGE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59475"/>
            <a:ext cx="914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1"/>
          <p:cNvSpPr txBox="1">
            <a:spLocks noChangeAspect="1" noChangeArrowheads="1"/>
          </p:cNvSpPr>
          <p:nvPr userDrawn="1"/>
        </p:nvSpPr>
        <p:spPr bwMode="auto">
          <a:xfrm>
            <a:off x="7623174" y="6485837"/>
            <a:ext cx="1255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65D548-6381-4E49-9F0A-B4313246CD16}" type="datetime1">
              <a:rPr lang="fr-FR" altLang="fr-FR" sz="800" noProof="0">
                <a:solidFill>
                  <a:schemeClr val="tx1"/>
                </a:solidFill>
              </a:rPr>
              <a:pPr algn="r"/>
              <a:t>19/03/2019</a:t>
            </a:fld>
            <a:r>
              <a:rPr lang="fr-FR" altLang="fr-FR" sz="800" noProof="0" dirty="0">
                <a:solidFill>
                  <a:schemeClr val="tx1"/>
                </a:solidFill>
              </a:rPr>
              <a:t> 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  <p:sp>
        <p:nvSpPr>
          <p:cNvPr id="27" name="Espace réservé de la date 1"/>
          <p:cNvSpPr>
            <a:spLocks noGrp="1"/>
          </p:cNvSpPr>
          <p:nvPr userDrawn="1"/>
        </p:nvSpPr>
        <p:spPr>
          <a:xfrm>
            <a:off x="1412276" y="6217444"/>
            <a:ext cx="7480300" cy="1000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Direction générale des transports</a:t>
            </a:r>
          </a:p>
        </p:txBody>
      </p:sp>
      <p:sp>
        <p:nvSpPr>
          <p:cNvPr id="28" name="Espace réservé du pied de page 2"/>
          <p:cNvSpPr>
            <a:spLocks noGrp="1"/>
          </p:cNvSpPr>
          <p:nvPr userDrawn="1"/>
        </p:nvSpPr>
        <p:spPr>
          <a:xfrm>
            <a:off x="1374176" y="6028531"/>
            <a:ext cx="7494587" cy="1127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Département de l'environnement, des transports et de l'agriculture </a:t>
            </a:r>
          </a:p>
        </p:txBody>
      </p:sp>
    </p:spTree>
    <p:extLst>
      <p:ext uri="{BB962C8B-B14F-4D97-AF65-F5344CB8AC3E}">
        <p14:creationId xmlns:p14="http://schemas.microsoft.com/office/powerpoint/2010/main" val="3519406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800" y="908050"/>
            <a:ext cx="8255000" cy="549134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9049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'image de la bibliothèque 7"/>
          <p:cNvSpPr>
            <a:spLocks noGrp="1"/>
          </p:cNvSpPr>
          <p:nvPr>
            <p:ph type="clipArt" sz="quarter" idx="13"/>
          </p:nvPr>
        </p:nvSpPr>
        <p:spPr>
          <a:xfrm>
            <a:off x="457200" y="2273066"/>
            <a:ext cx="4564860" cy="4126330"/>
          </a:xfrm>
          <a:prstGeom prst="rect">
            <a:avLst/>
          </a:prstGeom>
          <a:solidFill>
            <a:srgbClr val="D9D9D9"/>
          </a:solidFill>
        </p:spPr>
        <p:txBody>
          <a:bodyPr vert="horz" anchor="t" anchorCtr="1"/>
          <a:lstStyle>
            <a:lvl1pPr marL="0" indent="0" algn="r">
              <a:buFontTx/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5111750" y="2273300"/>
            <a:ext cx="3557588" cy="412607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454025" y="863600"/>
            <a:ext cx="8232775" cy="11779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4000" b="1" i="0" cap="all" baseline="0">
                <a:solidFill>
                  <a:schemeClr val="tx1"/>
                </a:solidFill>
              </a:defRPr>
            </a:lvl1pPr>
            <a:lvl2pPr>
              <a:lnSpc>
                <a:spcPts val="4300"/>
              </a:lnSpc>
              <a:buFontTx/>
              <a:buNone/>
              <a:defRPr sz="4500" b="1" i="0" cap="all" baseline="0"/>
            </a:lvl2pPr>
            <a:lvl3pPr>
              <a:lnSpc>
                <a:spcPts val="4300"/>
              </a:lnSpc>
              <a:buFontTx/>
              <a:buNone/>
              <a:defRPr sz="4500" b="1" i="0" cap="all" baseline="0"/>
            </a:lvl3pPr>
            <a:lvl4pPr>
              <a:lnSpc>
                <a:spcPts val="4300"/>
              </a:lnSpc>
              <a:buFontTx/>
              <a:buNone/>
              <a:defRPr sz="4500" b="1" i="0" cap="all" baseline="0"/>
            </a:lvl4pPr>
            <a:lvl5pPr marL="1828800" indent="0">
              <a:lnSpc>
                <a:spcPts val="4300"/>
              </a:lnSpc>
              <a:buFontTx/>
              <a:buNone/>
              <a:defRPr sz="4500" b="1" i="0" cap="all" baseline="0"/>
            </a:lvl5pPr>
          </a:lstStyle>
          <a:p>
            <a:pPr lvl="0"/>
            <a:r>
              <a:rPr lang="fr-CH" dirty="0"/>
              <a:t>sous-titre</a:t>
            </a:r>
            <a:endParaRPr lang="fr-FR" dirty="0"/>
          </a:p>
        </p:txBody>
      </p:sp>
      <p:sp>
        <p:nvSpPr>
          <p:cNvPr id="16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4381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844800" y="772160"/>
            <a:ext cx="5386636" cy="536194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sous-titre</a:t>
            </a:r>
            <a:endParaRPr lang="fr-FR" dirty="0"/>
          </a:p>
        </p:txBody>
      </p:sp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0268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 à 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20"/>
          </p:nvPr>
        </p:nvSpPr>
        <p:spPr>
          <a:xfrm>
            <a:off x="4932048" y="1727200"/>
            <a:ext cx="3754752" cy="46721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9"/>
          </p:nvPr>
        </p:nvSpPr>
        <p:spPr>
          <a:xfrm>
            <a:off x="457200" y="1727200"/>
            <a:ext cx="3740150" cy="46721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4548602" y="883460"/>
            <a:ext cx="0" cy="551593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883459"/>
            <a:ext cx="3739602" cy="6013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500" b="1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dirty="0"/>
              <a:t>Cliquez pour motdifier les styles du texte du masque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3"/>
          </p:nvPr>
        </p:nvSpPr>
        <p:spPr>
          <a:xfrm>
            <a:off x="4932048" y="883460"/>
            <a:ext cx="3739602" cy="60132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500" b="1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sp>
        <p:nvSpPr>
          <p:cNvPr id="20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6308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1"/>
            <a:ext cx="9144000" cy="5845175"/>
          </a:xfrm>
          <a:prstGeom prst="rect">
            <a:avLst/>
          </a:prstGeom>
          <a:gradFill flip="none" rotWithShape="1">
            <a:gsLst>
              <a:gs pos="100000">
                <a:srgbClr val="00716B"/>
              </a:gs>
              <a:gs pos="0">
                <a:srgbClr val="00A19B"/>
              </a:gs>
            </a:gsLst>
            <a:lin ang="20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90799" y="666750"/>
            <a:ext cx="6310815" cy="3590925"/>
          </a:xfrm>
        </p:spPr>
        <p:txBody>
          <a:bodyPr anchor="b" anchorCtr="0">
            <a:noAutofit/>
          </a:bodyPr>
          <a:lstStyle>
            <a:lvl1pPr>
              <a:lnSpc>
                <a:spcPts val="4800"/>
              </a:lnSpc>
              <a:defRPr sz="48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90800" y="4362450"/>
            <a:ext cx="6310814" cy="138112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  <a:endParaRPr lang="fr-CH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5845174"/>
            <a:ext cx="9144000" cy="1025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5" name="Picture 5" descr="LOGOFRUTIGE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59475"/>
            <a:ext cx="914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1"/>
          <p:cNvSpPr txBox="1">
            <a:spLocks noChangeAspect="1" noChangeArrowheads="1"/>
          </p:cNvSpPr>
          <p:nvPr userDrawn="1"/>
        </p:nvSpPr>
        <p:spPr bwMode="auto">
          <a:xfrm>
            <a:off x="7623174" y="6485837"/>
            <a:ext cx="1255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65D548-6381-4E49-9F0A-B4313246CD16}" type="datetime1">
              <a:rPr lang="fr-FR" altLang="fr-FR" sz="800" noProof="0">
                <a:solidFill>
                  <a:schemeClr val="tx1"/>
                </a:solidFill>
              </a:rPr>
              <a:pPr algn="r"/>
              <a:t>19/03/2019</a:t>
            </a:fld>
            <a:r>
              <a:rPr lang="fr-FR" altLang="fr-FR" sz="800" noProof="0" dirty="0">
                <a:solidFill>
                  <a:schemeClr val="tx1"/>
                </a:solidFill>
              </a:rPr>
              <a:t> 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  <p:sp>
        <p:nvSpPr>
          <p:cNvPr id="27" name="Espace réservé de la date 1"/>
          <p:cNvSpPr>
            <a:spLocks noGrp="1"/>
          </p:cNvSpPr>
          <p:nvPr userDrawn="1"/>
        </p:nvSpPr>
        <p:spPr>
          <a:xfrm>
            <a:off x="1412276" y="6217444"/>
            <a:ext cx="7480300" cy="1000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Direction générale des transports</a:t>
            </a:r>
          </a:p>
        </p:txBody>
      </p:sp>
      <p:sp>
        <p:nvSpPr>
          <p:cNvPr id="28" name="Espace réservé du pied de page 2"/>
          <p:cNvSpPr>
            <a:spLocks noGrp="1"/>
          </p:cNvSpPr>
          <p:nvPr userDrawn="1"/>
        </p:nvSpPr>
        <p:spPr>
          <a:xfrm>
            <a:off x="1374176" y="6028531"/>
            <a:ext cx="7494587" cy="1127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Département de l'environnement, des transports et de l'agriculture </a:t>
            </a:r>
          </a:p>
        </p:txBody>
      </p:sp>
    </p:spTree>
    <p:extLst>
      <p:ext uri="{BB962C8B-B14F-4D97-AF65-F5344CB8AC3E}">
        <p14:creationId xmlns:p14="http://schemas.microsoft.com/office/powerpoint/2010/main" val="175802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800" y="908050"/>
            <a:ext cx="8255000" cy="549134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39894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'image de la bibliothèque 7"/>
          <p:cNvSpPr>
            <a:spLocks noGrp="1"/>
          </p:cNvSpPr>
          <p:nvPr>
            <p:ph type="clipArt" sz="quarter" idx="13"/>
          </p:nvPr>
        </p:nvSpPr>
        <p:spPr>
          <a:xfrm>
            <a:off x="457200" y="2273066"/>
            <a:ext cx="4564860" cy="4126330"/>
          </a:xfrm>
          <a:prstGeom prst="rect">
            <a:avLst/>
          </a:prstGeom>
          <a:solidFill>
            <a:srgbClr val="D9D9D9"/>
          </a:solidFill>
        </p:spPr>
        <p:txBody>
          <a:bodyPr vert="horz" anchor="t" anchorCtr="1"/>
          <a:lstStyle>
            <a:lvl1pPr marL="0" indent="0" algn="r">
              <a:buFontTx/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5111750" y="2273300"/>
            <a:ext cx="3557588" cy="412607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454025" y="863600"/>
            <a:ext cx="8232775" cy="11779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4000" b="1" i="0" cap="all" baseline="0">
                <a:solidFill>
                  <a:schemeClr val="tx1"/>
                </a:solidFill>
              </a:defRPr>
            </a:lvl1pPr>
            <a:lvl2pPr>
              <a:lnSpc>
                <a:spcPts val="4300"/>
              </a:lnSpc>
              <a:buFontTx/>
              <a:buNone/>
              <a:defRPr sz="4500" b="1" i="0" cap="all" baseline="0"/>
            </a:lvl2pPr>
            <a:lvl3pPr>
              <a:lnSpc>
                <a:spcPts val="4300"/>
              </a:lnSpc>
              <a:buFontTx/>
              <a:buNone/>
              <a:defRPr sz="4500" b="1" i="0" cap="all" baseline="0"/>
            </a:lvl3pPr>
            <a:lvl4pPr>
              <a:lnSpc>
                <a:spcPts val="4300"/>
              </a:lnSpc>
              <a:buFontTx/>
              <a:buNone/>
              <a:defRPr sz="4500" b="1" i="0" cap="all" baseline="0"/>
            </a:lvl4pPr>
            <a:lvl5pPr marL="1828800" indent="0">
              <a:lnSpc>
                <a:spcPts val="4300"/>
              </a:lnSpc>
              <a:buFontTx/>
              <a:buNone/>
              <a:defRPr sz="4500" b="1" i="0" cap="all" baseline="0"/>
            </a:lvl5pPr>
          </a:lstStyle>
          <a:p>
            <a:pPr lvl="0"/>
            <a:r>
              <a:rPr lang="fr-CH" dirty="0"/>
              <a:t>sous-titre</a:t>
            </a:r>
            <a:endParaRPr lang="fr-FR" dirty="0"/>
          </a:p>
        </p:txBody>
      </p:sp>
      <p:sp>
        <p:nvSpPr>
          <p:cNvPr id="16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4573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'image de la bibliothèque 7"/>
          <p:cNvSpPr>
            <a:spLocks noGrp="1"/>
          </p:cNvSpPr>
          <p:nvPr>
            <p:ph type="clipArt" sz="quarter" idx="13"/>
          </p:nvPr>
        </p:nvSpPr>
        <p:spPr>
          <a:xfrm>
            <a:off x="457200" y="2273066"/>
            <a:ext cx="4564860" cy="4126352"/>
          </a:xfrm>
          <a:prstGeom prst="rect">
            <a:avLst/>
          </a:prstGeom>
          <a:solidFill>
            <a:srgbClr val="D9D9D9"/>
          </a:solidFill>
        </p:spPr>
        <p:txBody>
          <a:bodyPr vert="horz" anchor="t" anchorCtr="1"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r-FR"/>
              <a:t>Cliquez sur l'icône pour ajouter une image de la bibliothèque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5111750" y="2273300"/>
            <a:ext cx="3557588" cy="41260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454025" y="863600"/>
            <a:ext cx="8232775" cy="11779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4000" b="1" i="0" cap="all" baseline="0">
                <a:solidFill>
                  <a:schemeClr val="tx1"/>
                </a:solidFill>
              </a:defRPr>
            </a:lvl1pPr>
            <a:lvl2pPr>
              <a:lnSpc>
                <a:spcPts val="4300"/>
              </a:lnSpc>
              <a:buFontTx/>
              <a:buNone/>
              <a:defRPr sz="4500" b="1" i="0" cap="all" baseline="0"/>
            </a:lvl2pPr>
            <a:lvl3pPr>
              <a:lnSpc>
                <a:spcPts val="4300"/>
              </a:lnSpc>
              <a:buFontTx/>
              <a:buNone/>
              <a:defRPr sz="4500" b="1" i="0" cap="all" baseline="0"/>
            </a:lvl3pPr>
            <a:lvl4pPr>
              <a:lnSpc>
                <a:spcPts val="4300"/>
              </a:lnSpc>
              <a:buFontTx/>
              <a:buNone/>
              <a:defRPr sz="4500" b="1" i="0" cap="all" baseline="0"/>
            </a:lvl4pPr>
            <a:lvl5pPr marL="1828800" indent="0">
              <a:lnSpc>
                <a:spcPts val="4300"/>
              </a:lnSpc>
              <a:buFontTx/>
              <a:buNone/>
              <a:defRPr sz="4500" b="1" i="0" cap="all" baseline="0"/>
            </a:lvl5pPr>
          </a:lstStyle>
          <a:p>
            <a:pPr lvl="0"/>
            <a:r>
              <a:rPr lang="fr-CH" dirty="0"/>
              <a:t>sous-titre</a:t>
            </a:r>
            <a:endParaRPr lang="fr-FR" dirty="0"/>
          </a:p>
        </p:txBody>
      </p:sp>
      <p:sp>
        <p:nvSpPr>
          <p:cNvPr id="16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06979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844800" y="772160"/>
            <a:ext cx="5386636" cy="536194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sous-titre</a:t>
            </a:r>
            <a:endParaRPr lang="fr-FR" dirty="0"/>
          </a:p>
        </p:txBody>
      </p:sp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6273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 à 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20"/>
          </p:nvPr>
        </p:nvSpPr>
        <p:spPr>
          <a:xfrm>
            <a:off x="4932048" y="1727200"/>
            <a:ext cx="3754752" cy="46721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9"/>
          </p:nvPr>
        </p:nvSpPr>
        <p:spPr>
          <a:xfrm>
            <a:off x="457200" y="1727200"/>
            <a:ext cx="3740150" cy="46721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4548602" y="883460"/>
            <a:ext cx="0" cy="551593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883459"/>
            <a:ext cx="3739602" cy="6013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500" b="1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dirty="0"/>
              <a:t>Cliquez pour motdifier les styles du texte du masque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3"/>
          </p:nvPr>
        </p:nvSpPr>
        <p:spPr>
          <a:xfrm>
            <a:off x="4932048" y="883460"/>
            <a:ext cx="3739602" cy="60132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500" b="1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sp>
        <p:nvSpPr>
          <p:cNvPr id="20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06438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1"/>
            <a:ext cx="9144000" cy="5845175"/>
          </a:xfrm>
          <a:prstGeom prst="rect">
            <a:avLst/>
          </a:prstGeom>
          <a:gradFill flip="none" rotWithShape="1">
            <a:gsLst>
              <a:gs pos="100000">
                <a:srgbClr val="830757"/>
              </a:gs>
              <a:gs pos="0">
                <a:srgbClr val="A8096E"/>
              </a:gs>
            </a:gsLst>
            <a:lin ang="20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90799" y="666750"/>
            <a:ext cx="6310815" cy="35909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4800"/>
              </a:lnSpc>
              <a:defRPr sz="48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90800" y="4362450"/>
            <a:ext cx="6310814" cy="138112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  <a:endParaRPr lang="fr-CH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5845174"/>
            <a:ext cx="9144000" cy="1025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5" name="Picture 5" descr="LOGOFRUTIGE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59475"/>
            <a:ext cx="914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1"/>
          <p:cNvSpPr txBox="1">
            <a:spLocks noChangeAspect="1" noChangeArrowheads="1"/>
          </p:cNvSpPr>
          <p:nvPr userDrawn="1"/>
        </p:nvSpPr>
        <p:spPr bwMode="auto">
          <a:xfrm>
            <a:off x="7623174" y="6485837"/>
            <a:ext cx="1255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65D548-6381-4E49-9F0A-B4313246CD16}" type="datetime1">
              <a:rPr lang="fr-FR" altLang="fr-FR" sz="800" noProof="0">
                <a:solidFill>
                  <a:schemeClr val="tx1"/>
                </a:solidFill>
              </a:rPr>
              <a:pPr algn="r"/>
              <a:t>19/03/2019</a:t>
            </a:fld>
            <a:r>
              <a:rPr lang="fr-FR" altLang="fr-FR" sz="800" noProof="0" dirty="0">
                <a:solidFill>
                  <a:schemeClr val="tx1"/>
                </a:solidFill>
              </a:rPr>
              <a:t> 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  <p:sp>
        <p:nvSpPr>
          <p:cNvPr id="27" name="Espace réservé de la date 1"/>
          <p:cNvSpPr>
            <a:spLocks noGrp="1"/>
          </p:cNvSpPr>
          <p:nvPr userDrawn="1"/>
        </p:nvSpPr>
        <p:spPr>
          <a:xfrm>
            <a:off x="1412276" y="6217444"/>
            <a:ext cx="7480300" cy="1000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Direction générale des transports</a:t>
            </a:r>
          </a:p>
        </p:txBody>
      </p:sp>
      <p:sp>
        <p:nvSpPr>
          <p:cNvPr id="28" name="Espace réservé du pied de page 2"/>
          <p:cNvSpPr>
            <a:spLocks noGrp="1"/>
          </p:cNvSpPr>
          <p:nvPr userDrawn="1"/>
        </p:nvSpPr>
        <p:spPr>
          <a:xfrm>
            <a:off x="1374176" y="6028531"/>
            <a:ext cx="7494587" cy="1127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Département des</a:t>
            </a:r>
            <a:r>
              <a:rPr lang="fr-FR" baseline="0" dirty="0"/>
              <a:t> Infrastructures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1776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800" y="908050"/>
            <a:ext cx="8255000" cy="549134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5953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'image de la bibliothèque 7"/>
          <p:cNvSpPr>
            <a:spLocks noGrp="1"/>
          </p:cNvSpPr>
          <p:nvPr>
            <p:ph type="clipArt" sz="quarter" idx="13"/>
          </p:nvPr>
        </p:nvSpPr>
        <p:spPr>
          <a:xfrm>
            <a:off x="457200" y="2273066"/>
            <a:ext cx="4564860" cy="3765784"/>
          </a:xfrm>
          <a:prstGeom prst="rect">
            <a:avLst/>
          </a:prstGeom>
          <a:solidFill>
            <a:srgbClr val="D9D9D9"/>
          </a:solidFill>
        </p:spPr>
        <p:txBody>
          <a:bodyPr vert="horz" anchor="t" anchorCtr="1"/>
          <a:lstStyle>
            <a:lvl1pPr marL="0" indent="0" algn="r">
              <a:buFontTx/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5111750" y="2273300"/>
            <a:ext cx="3557588" cy="37655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454025" y="863600"/>
            <a:ext cx="8232775" cy="11779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4000" b="1" i="0" cap="all" baseline="0">
                <a:solidFill>
                  <a:schemeClr val="tx1"/>
                </a:solidFill>
              </a:defRPr>
            </a:lvl1pPr>
            <a:lvl2pPr>
              <a:lnSpc>
                <a:spcPts val="4300"/>
              </a:lnSpc>
              <a:buFontTx/>
              <a:buNone/>
              <a:defRPr sz="4500" b="1" i="0" cap="all" baseline="0"/>
            </a:lvl2pPr>
            <a:lvl3pPr>
              <a:lnSpc>
                <a:spcPts val="4300"/>
              </a:lnSpc>
              <a:buFontTx/>
              <a:buNone/>
              <a:defRPr sz="4500" b="1" i="0" cap="all" baseline="0"/>
            </a:lvl3pPr>
            <a:lvl4pPr>
              <a:lnSpc>
                <a:spcPts val="4300"/>
              </a:lnSpc>
              <a:buFontTx/>
              <a:buNone/>
              <a:defRPr sz="4500" b="1" i="0" cap="all" baseline="0"/>
            </a:lvl4pPr>
            <a:lvl5pPr marL="1828800" indent="0">
              <a:lnSpc>
                <a:spcPts val="4300"/>
              </a:lnSpc>
              <a:buFontTx/>
              <a:buNone/>
              <a:defRPr sz="4500" b="1" i="0" cap="all" baseline="0"/>
            </a:lvl5pPr>
          </a:lstStyle>
          <a:p>
            <a:pPr lvl="0"/>
            <a:r>
              <a:rPr lang="fr-CH" dirty="0"/>
              <a:t>sous-titre</a:t>
            </a:r>
            <a:endParaRPr lang="fr-FR" dirty="0"/>
          </a:p>
        </p:txBody>
      </p:sp>
      <p:sp>
        <p:nvSpPr>
          <p:cNvPr id="16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81375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844800" y="772160"/>
            <a:ext cx="5386636" cy="536194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sous-titre</a:t>
            </a:r>
            <a:endParaRPr lang="fr-FR" dirty="0"/>
          </a:p>
        </p:txBody>
      </p:sp>
      <p:sp>
        <p:nvSpPr>
          <p:cNvPr id="16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04739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 à 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20"/>
          </p:nvPr>
        </p:nvSpPr>
        <p:spPr>
          <a:xfrm>
            <a:off x="4932048" y="1727200"/>
            <a:ext cx="3754752" cy="46721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9"/>
          </p:nvPr>
        </p:nvSpPr>
        <p:spPr>
          <a:xfrm>
            <a:off x="457200" y="1727200"/>
            <a:ext cx="3740150" cy="46721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4548602" y="883460"/>
            <a:ext cx="0" cy="551593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883459"/>
            <a:ext cx="3739602" cy="6013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500" b="1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dirty="0"/>
              <a:t>Cliquez pour motdifier les styles du texte du masque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3"/>
          </p:nvPr>
        </p:nvSpPr>
        <p:spPr>
          <a:xfrm>
            <a:off x="4932048" y="883460"/>
            <a:ext cx="3739602" cy="60132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500" b="1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sp>
        <p:nvSpPr>
          <p:cNvPr id="20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9874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52504" y="6626952"/>
            <a:ext cx="519245" cy="11516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B468F-7801-4851-AD13-93049DEACE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109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1"/>
            <a:ext cx="9144000" cy="5845175"/>
          </a:xfrm>
          <a:prstGeom prst="rect">
            <a:avLst/>
          </a:prstGeom>
          <a:gradFill flip="none" rotWithShape="1">
            <a:gsLst>
              <a:gs pos="100000">
                <a:srgbClr val="9F0042"/>
              </a:gs>
              <a:gs pos="0">
                <a:srgbClr val="E60263"/>
              </a:gs>
            </a:gsLst>
            <a:lin ang="20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90799" y="666750"/>
            <a:ext cx="6310815" cy="35909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4800"/>
              </a:lnSpc>
              <a:defRPr sz="48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90800" y="4362450"/>
            <a:ext cx="6310814" cy="138112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  <a:endParaRPr lang="fr-CH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5845174"/>
            <a:ext cx="9144000" cy="1025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5" name="Picture 5" descr="LOGOFRUTIGE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59475"/>
            <a:ext cx="914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1"/>
          <p:cNvSpPr txBox="1">
            <a:spLocks noChangeAspect="1" noChangeArrowheads="1"/>
          </p:cNvSpPr>
          <p:nvPr userDrawn="1"/>
        </p:nvSpPr>
        <p:spPr bwMode="auto">
          <a:xfrm>
            <a:off x="7623174" y="6485837"/>
            <a:ext cx="1255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65D548-6381-4E49-9F0A-B4313246CD16}" type="datetime1">
              <a:rPr lang="fr-FR" altLang="fr-FR" sz="800" noProof="0">
                <a:solidFill>
                  <a:schemeClr val="tx1"/>
                </a:solidFill>
              </a:rPr>
              <a:pPr algn="r"/>
              <a:t>19/03/2019</a:t>
            </a:fld>
            <a:r>
              <a:rPr lang="fr-FR" altLang="fr-FR" sz="800" noProof="0" dirty="0">
                <a:solidFill>
                  <a:schemeClr val="tx1"/>
                </a:solidFill>
              </a:rPr>
              <a:t> 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  <p:sp>
        <p:nvSpPr>
          <p:cNvPr id="27" name="Espace réservé de la date 1"/>
          <p:cNvSpPr>
            <a:spLocks noGrp="1"/>
          </p:cNvSpPr>
          <p:nvPr userDrawn="1"/>
        </p:nvSpPr>
        <p:spPr>
          <a:xfrm>
            <a:off x="1412276" y="6217444"/>
            <a:ext cx="7480300" cy="1000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Direction générale des transports</a:t>
            </a:r>
          </a:p>
        </p:txBody>
      </p:sp>
      <p:sp>
        <p:nvSpPr>
          <p:cNvPr id="28" name="Espace réservé du pied de page 2"/>
          <p:cNvSpPr>
            <a:spLocks noGrp="1"/>
          </p:cNvSpPr>
          <p:nvPr userDrawn="1"/>
        </p:nvSpPr>
        <p:spPr>
          <a:xfrm>
            <a:off x="1374176" y="6028531"/>
            <a:ext cx="7494587" cy="1127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Département de l'environnement, des transports et de l'agriculture </a:t>
            </a:r>
          </a:p>
        </p:txBody>
      </p:sp>
    </p:spTree>
    <p:extLst>
      <p:ext uri="{BB962C8B-B14F-4D97-AF65-F5344CB8AC3E}">
        <p14:creationId xmlns:p14="http://schemas.microsoft.com/office/powerpoint/2010/main" val="489386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800" y="908050"/>
            <a:ext cx="8255000" cy="549134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5885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844800" y="772160"/>
            <a:ext cx="5386636" cy="536194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sous-titre</a:t>
            </a:r>
            <a:endParaRPr lang="fr-FR" dirty="0"/>
          </a:p>
        </p:txBody>
      </p:sp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61588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'image de la bibliothèque 7"/>
          <p:cNvSpPr>
            <a:spLocks noGrp="1"/>
          </p:cNvSpPr>
          <p:nvPr>
            <p:ph type="clipArt" sz="quarter" idx="13"/>
          </p:nvPr>
        </p:nvSpPr>
        <p:spPr>
          <a:xfrm>
            <a:off x="457200" y="2273066"/>
            <a:ext cx="4564860" cy="4126330"/>
          </a:xfrm>
          <a:prstGeom prst="rect">
            <a:avLst/>
          </a:prstGeom>
          <a:solidFill>
            <a:srgbClr val="D9D9D9"/>
          </a:solidFill>
        </p:spPr>
        <p:txBody>
          <a:bodyPr vert="horz" anchor="t" anchorCtr="1"/>
          <a:lstStyle>
            <a:lvl1pPr marL="0" indent="0" algn="r">
              <a:buFontTx/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5111750" y="2273300"/>
            <a:ext cx="3557588" cy="412607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454025" y="863600"/>
            <a:ext cx="8232775" cy="11779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4000" b="1" i="0" cap="all" baseline="0">
                <a:solidFill>
                  <a:schemeClr val="tx1"/>
                </a:solidFill>
              </a:defRPr>
            </a:lvl1pPr>
            <a:lvl2pPr>
              <a:lnSpc>
                <a:spcPts val="4300"/>
              </a:lnSpc>
              <a:buFontTx/>
              <a:buNone/>
              <a:defRPr sz="4500" b="1" i="0" cap="all" baseline="0"/>
            </a:lvl2pPr>
            <a:lvl3pPr>
              <a:lnSpc>
                <a:spcPts val="4300"/>
              </a:lnSpc>
              <a:buFontTx/>
              <a:buNone/>
              <a:defRPr sz="4500" b="1" i="0" cap="all" baseline="0"/>
            </a:lvl3pPr>
            <a:lvl4pPr>
              <a:lnSpc>
                <a:spcPts val="4300"/>
              </a:lnSpc>
              <a:buFontTx/>
              <a:buNone/>
              <a:defRPr sz="4500" b="1" i="0" cap="all" baseline="0"/>
            </a:lvl4pPr>
            <a:lvl5pPr marL="1828800" indent="0">
              <a:lnSpc>
                <a:spcPts val="4300"/>
              </a:lnSpc>
              <a:buFontTx/>
              <a:buNone/>
              <a:defRPr sz="4500" b="1" i="0" cap="all" baseline="0"/>
            </a:lvl5pPr>
          </a:lstStyle>
          <a:p>
            <a:pPr lvl="0"/>
            <a:r>
              <a:rPr lang="fr-CH" dirty="0"/>
              <a:t>sous-titre</a:t>
            </a:r>
            <a:endParaRPr lang="fr-FR" dirty="0"/>
          </a:p>
        </p:txBody>
      </p:sp>
      <p:sp>
        <p:nvSpPr>
          <p:cNvPr id="16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23732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844800" y="772160"/>
            <a:ext cx="5386636" cy="536194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sous-titre</a:t>
            </a:r>
            <a:endParaRPr lang="fr-FR" dirty="0"/>
          </a:p>
        </p:txBody>
      </p:sp>
      <p:sp>
        <p:nvSpPr>
          <p:cNvPr id="16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420501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 à 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20"/>
          </p:nvPr>
        </p:nvSpPr>
        <p:spPr>
          <a:xfrm>
            <a:off x="4932048" y="1727200"/>
            <a:ext cx="3754752" cy="46721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9"/>
          </p:nvPr>
        </p:nvSpPr>
        <p:spPr>
          <a:xfrm>
            <a:off x="457200" y="1727200"/>
            <a:ext cx="3740150" cy="46721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4548602" y="883460"/>
            <a:ext cx="0" cy="551593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883459"/>
            <a:ext cx="3739602" cy="6013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500" b="1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dirty="0"/>
              <a:t>Cliquez pour motdifier les styles du texte du masque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3"/>
          </p:nvPr>
        </p:nvSpPr>
        <p:spPr>
          <a:xfrm>
            <a:off x="4932048" y="883460"/>
            <a:ext cx="3739602" cy="60132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500" b="1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sp>
        <p:nvSpPr>
          <p:cNvPr id="20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740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1"/>
            <a:ext cx="9144000" cy="5845175"/>
          </a:xfrm>
          <a:prstGeom prst="rect">
            <a:avLst/>
          </a:prstGeom>
          <a:gradFill flip="none" rotWithShape="1">
            <a:gsLst>
              <a:gs pos="100000">
                <a:srgbClr val="A80014"/>
              </a:gs>
              <a:gs pos="0">
                <a:srgbClr val="D10019"/>
              </a:gs>
            </a:gsLst>
            <a:lin ang="20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90799" y="666750"/>
            <a:ext cx="6310815" cy="3590925"/>
          </a:xfrm>
        </p:spPr>
        <p:txBody>
          <a:bodyPr anchor="b" anchorCtr="0">
            <a:noAutofit/>
          </a:bodyPr>
          <a:lstStyle>
            <a:lvl1pPr>
              <a:lnSpc>
                <a:spcPts val="4800"/>
              </a:lnSpc>
              <a:defRPr sz="48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90800" y="4362450"/>
            <a:ext cx="6310814" cy="138112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  <a:endParaRPr lang="fr-CH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0" y="5845174"/>
            <a:ext cx="9144000" cy="1025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0" name="Picture 5" descr="LOGOFRUTIGE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59475"/>
            <a:ext cx="914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1"/>
          <p:cNvSpPr txBox="1">
            <a:spLocks noChangeAspect="1" noChangeArrowheads="1"/>
          </p:cNvSpPr>
          <p:nvPr userDrawn="1"/>
        </p:nvSpPr>
        <p:spPr bwMode="auto">
          <a:xfrm>
            <a:off x="7623174" y="6485837"/>
            <a:ext cx="1255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65D548-6381-4E49-9F0A-B4313246CD16}" type="datetime1">
              <a:rPr lang="fr-FR" altLang="fr-FR" sz="800" noProof="0">
                <a:solidFill>
                  <a:schemeClr val="tx1"/>
                </a:solidFill>
              </a:rPr>
              <a:pPr algn="r"/>
              <a:t>19/03/2019</a:t>
            </a:fld>
            <a:r>
              <a:rPr lang="fr-FR" altLang="fr-FR" sz="800" noProof="0" dirty="0">
                <a:solidFill>
                  <a:schemeClr val="tx1"/>
                </a:solidFill>
              </a:rPr>
              <a:t> 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  <p:sp>
        <p:nvSpPr>
          <p:cNvPr id="32" name="Espace réservé de la date 1"/>
          <p:cNvSpPr>
            <a:spLocks noGrp="1"/>
          </p:cNvSpPr>
          <p:nvPr userDrawn="1"/>
        </p:nvSpPr>
        <p:spPr>
          <a:xfrm>
            <a:off x="1412276" y="6217444"/>
            <a:ext cx="7480300" cy="1000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Direction générale des transports</a:t>
            </a:r>
          </a:p>
        </p:txBody>
      </p:sp>
      <p:sp>
        <p:nvSpPr>
          <p:cNvPr id="33" name="Espace réservé du pied de page 2"/>
          <p:cNvSpPr>
            <a:spLocks noGrp="1"/>
          </p:cNvSpPr>
          <p:nvPr userDrawn="1"/>
        </p:nvSpPr>
        <p:spPr>
          <a:xfrm>
            <a:off x="1374176" y="6028531"/>
            <a:ext cx="7494587" cy="1127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Département de l'environnement, des transports et de l'agriculture </a:t>
            </a:r>
          </a:p>
        </p:txBody>
      </p:sp>
    </p:spTree>
    <p:extLst>
      <p:ext uri="{BB962C8B-B14F-4D97-AF65-F5344CB8AC3E}">
        <p14:creationId xmlns:p14="http://schemas.microsoft.com/office/powerpoint/2010/main" val="23494842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800" y="908050"/>
            <a:ext cx="8255000" cy="549134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07196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'image de la bibliothèque 7"/>
          <p:cNvSpPr>
            <a:spLocks noGrp="1"/>
          </p:cNvSpPr>
          <p:nvPr>
            <p:ph type="clipArt" sz="quarter" idx="13"/>
          </p:nvPr>
        </p:nvSpPr>
        <p:spPr>
          <a:xfrm>
            <a:off x="457200" y="2273066"/>
            <a:ext cx="4564860" cy="4126352"/>
          </a:xfrm>
          <a:prstGeom prst="rect">
            <a:avLst/>
          </a:prstGeom>
          <a:solidFill>
            <a:srgbClr val="D9D9D9"/>
          </a:solidFill>
        </p:spPr>
        <p:txBody>
          <a:bodyPr vert="horz" anchor="t" anchorCtr="1"/>
          <a:lstStyle>
            <a:lvl1pPr marL="0" indent="0" algn="r">
              <a:buFontTx/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5111750" y="2273300"/>
            <a:ext cx="3557588" cy="4126096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454025" y="863600"/>
            <a:ext cx="8232775" cy="11779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4000" b="1" i="0" cap="all" baseline="0">
                <a:solidFill>
                  <a:schemeClr val="tx1"/>
                </a:solidFill>
              </a:defRPr>
            </a:lvl1pPr>
            <a:lvl2pPr>
              <a:lnSpc>
                <a:spcPts val="4300"/>
              </a:lnSpc>
              <a:buFontTx/>
              <a:buNone/>
              <a:defRPr sz="4500" b="1" i="0" cap="all" baseline="0"/>
            </a:lvl2pPr>
            <a:lvl3pPr>
              <a:lnSpc>
                <a:spcPts val="4300"/>
              </a:lnSpc>
              <a:buFontTx/>
              <a:buNone/>
              <a:defRPr sz="4500" b="1" i="0" cap="all" baseline="0"/>
            </a:lvl3pPr>
            <a:lvl4pPr>
              <a:lnSpc>
                <a:spcPts val="4300"/>
              </a:lnSpc>
              <a:buFontTx/>
              <a:buNone/>
              <a:defRPr sz="4500" b="1" i="0" cap="all" baseline="0"/>
            </a:lvl4pPr>
            <a:lvl5pPr marL="1828800" indent="0">
              <a:lnSpc>
                <a:spcPts val="4300"/>
              </a:lnSpc>
              <a:buFontTx/>
              <a:buNone/>
              <a:defRPr sz="4500" b="1" i="0" cap="all" baseline="0"/>
            </a:lvl5pPr>
          </a:lstStyle>
          <a:p>
            <a:pPr lvl="0"/>
            <a:r>
              <a:rPr lang="fr-CH" dirty="0"/>
              <a:t>sous-titre</a:t>
            </a:r>
            <a:endParaRPr lang="fr-FR" dirty="0"/>
          </a:p>
        </p:txBody>
      </p:sp>
      <p:sp>
        <p:nvSpPr>
          <p:cNvPr id="16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62534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844800" y="772160"/>
            <a:ext cx="5386636" cy="536194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sous-titre</a:t>
            </a:r>
            <a:endParaRPr lang="fr-FR" dirty="0"/>
          </a:p>
        </p:txBody>
      </p:sp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11039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 à 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20"/>
          </p:nvPr>
        </p:nvSpPr>
        <p:spPr>
          <a:xfrm>
            <a:off x="4932048" y="1727200"/>
            <a:ext cx="3754752" cy="46721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9"/>
          </p:nvPr>
        </p:nvSpPr>
        <p:spPr>
          <a:xfrm>
            <a:off x="457200" y="1727200"/>
            <a:ext cx="3740150" cy="46721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4548602" y="883460"/>
            <a:ext cx="0" cy="551593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883459"/>
            <a:ext cx="3739602" cy="6013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500" b="1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dirty="0"/>
              <a:t>Cliquez pour motdifier les styles du texte du masque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3"/>
          </p:nvPr>
        </p:nvSpPr>
        <p:spPr>
          <a:xfrm>
            <a:off x="4932048" y="883460"/>
            <a:ext cx="3739602" cy="60132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500" b="1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sp>
        <p:nvSpPr>
          <p:cNvPr id="20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8248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 à 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20"/>
          </p:nvPr>
        </p:nvSpPr>
        <p:spPr>
          <a:xfrm>
            <a:off x="4932048" y="1727200"/>
            <a:ext cx="3754752" cy="46721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9"/>
          </p:nvPr>
        </p:nvSpPr>
        <p:spPr>
          <a:xfrm>
            <a:off x="457200" y="1727200"/>
            <a:ext cx="3740150" cy="46721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4548602" y="883460"/>
            <a:ext cx="0" cy="551593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883459"/>
            <a:ext cx="3739602" cy="6013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500" b="1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dirty="0"/>
              <a:t>Cliquez pour motdifier les styles du texte du masque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3"/>
          </p:nvPr>
        </p:nvSpPr>
        <p:spPr>
          <a:xfrm>
            <a:off x="4932048" y="883460"/>
            <a:ext cx="3739602" cy="60132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500" b="1" i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2931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1"/>
            <a:ext cx="9144000" cy="5845175"/>
          </a:xfrm>
          <a:prstGeom prst="rect">
            <a:avLst/>
          </a:prstGeom>
          <a:gradFill flip="none" rotWithShape="1">
            <a:gsLst>
              <a:gs pos="100000">
                <a:srgbClr val="466436"/>
              </a:gs>
              <a:gs pos="0">
                <a:srgbClr val="597F44"/>
              </a:gs>
            </a:gsLst>
            <a:lin ang="20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90799" y="666750"/>
            <a:ext cx="6310815" cy="3590925"/>
          </a:xfrm>
        </p:spPr>
        <p:txBody>
          <a:bodyPr anchor="b" anchorCtr="0">
            <a:noAutofit/>
          </a:bodyPr>
          <a:lstStyle>
            <a:lvl1pPr>
              <a:lnSpc>
                <a:spcPts val="4800"/>
              </a:lnSpc>
              <a:defRPr sz="48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90800" y="4362450"/>
            <a:ext cx="6310814" cy="138112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ajouter un sous-titre</a:t>
            </a:r>
            <a:endParaRPr lang="fr-CH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5845174"/>
            <a:ext cx="9144000" cy="10251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5" name="Picture 5" descr="LOGOFRUTIGE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59475"/>
            <a:ext cx="914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1"/>
          <p:cNvSpPr txBox="1">
            <a:spLocks noChangeAspect="1" noChangeArrowheads="1"/>
          </p:cNvSpPr>
          <p:nvPr userDrawn="1"/>
        </p:nvSpPr>
        <p:spPr bwMode="auto">
          <a:xfrm>
            <a:off x="7623174" y="6485837"/>
            <a:ext cx="1255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65D548-6381-4E49-9F0A-B4313246CD16}" type="datetime1">
              <a:rPr lang="fr-FR" altLang="fr-FR" sz="800" noProof="0">
                <a:solidFill>
                  <a:schemeClr val="tx1"/>
                </a:solidFill>
              </a:rPr>
              <a:pPr algn="r"/>
              <a:t>19/03/2019</a:t>
            </a:fld>
            <a:r>
              <a:rPr lang="fr-FR" altLang="fr-FR" sz="800" noProof="0" dirty="0">
                <a:solidFill>
                  <a:schemeClr val="tx1"/>
                </a:solidFill>
              </a:rPr>
              <a:t> 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  <p:sp>
        <p:nvSpPr>
          <p:cNvPr id="27" name="Espace réservé de la date 1"/>
          <p:cNvSpPr>
            <a:spLocks noGrp="1"/>
          </p:cNvSpPr>
          <p:nvPr userDrawn="1"/>
        </p:nvSpPr>
        <p:spPr>
          <a:xfrm>
            <a:off x="1412276" y="6217444"/>
            <a:ext cx="7480300" cy="10001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Direction générale des transports</a:t>
            </a:r>
          </a:p>
        </p:txBody>
      </p:sp>
      <p:sp>
        <p:nvSpPr>
          <p:cNvPr id="28" name="Espace réservé du pied de page 2"/>
          <p:cNvSpPr>
            <a:spLocks noGrp="1"/>
          </p:cNvSpPr>
          <p:nvPr userDrawn="1"/>
        </p:nvSpPr>
        <p:spPr>
          <a:xfrm>
            <a:off x="1374176" y="6028531"/>
            <a:ext cx="7494587" cy="1127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/>
              <a:t>Département de l'environnement, des transports et de l'agriculture </a:t>
            </a:r>
          </a:p>
        </p:txBody>
      </p:sp>
    </p:spTree>
    <p:extLst>
      <p:ext uri="{BB962C8B-B14F-4D97-AF65-F5344CB8AC3E}">
        <p14:creationId xmlns:p14="http://schemas.microsoft.com/office/powerpoint/2010/main" val="228524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800" y="908050"/>
            <a:ext cx="8255000" cy="549134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6638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'image de la bibliothèque 7"/>
          <p:cNvSpPr>
            <a:spLocks noGrp="1"/>
          </p:cNvSpPr>
          <p:nvPr>
            <p:ph type="clipArt" sz="quarter" idx="13"/>
          </p:nvPr>
        </p:nvSpPr>
        <p:spPr>
          <a:xfrm>
            <a:off x="457200" y="2273066"/>
            <a:ext cx="4564860" cy="4126330"/>
          </a:xfrm>
          <a:prstGeom prst="rect">
            <a:avLst/>
          </a:prstGeom>
          <a:solidFill>
            <a:srgbClr val="D9D9D9"/>
          </a:solidFill>
        </p:spPr>
        <p:txBody>
          <a:bodyPr vert="horz" anchor="t" anchorCtr="1"/>
          <a:lstStyle>
            <a:lvl1pPr marL="0" indent="0" algn="r">
              <a:buFontTx/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5111750" y="2273300"/>
            <a:ext cx="3557588" cy="412607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454025" y="863600"/>
            <a:ext cx="8232775" cy="11779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4000" b="1" i="0" cap="all" baseline="0">
                <a:solidFill>
                  <a:schemeClr val="tx1"/>
                </a:solidFill>
              </a:defRPr>
            </a:lvl1pPr>
            <a:lvl2pPr>
              <a:lnSpc>
                <a:spcPts val="4300"/>
              </a:lnSpc>
              <a:buFontTx/>
              <a:buNone/>
              <a:defRPr sz="4500" b="1" i="0" cap="all" baseline="0"/>
            </a:lvl2pPr>
            <a:lvl3pPr>
              <a:lnSpc>
                <a:spcPts val="4300"/>
              </a:lnSpc>
              <a:buFontTx/>
              <a:buNone/>
              <a:defRPr sz="4500" b="1" i="0" cap="all" baseline="0"/>
            </a:lvl3pPr>
            <a:lvl4pPr>
              <a:lnSpc>
                <a:spcPts val="4300"/>
              </a:lnSpc>
              <a:buFontTx/>
              <a:buNone/>
              <a:defRPr sz="4500" b="1" i="0" cap="all" baseline="0"/>
            </a:lvl4pPr>
            <a:lvl5pPr marL="1828800" indent="0">
              <a:lnSpc>
                <a:spcPts val="4300"/>
              </a:lnSpc>
              <a:buFontTx/>
              <a:buNone/>
              <a:defRPr sz="4500" b="1" i="0" cap="all" baseline="0"/>
            </a:lvl5pPr>
          </a:lstStyle>
          <a:p>
            <a:pPr lvl="0"/>
            <a:r>
              <a:rPr lang="fr-CH" dirty="0"/>
              <a:t>sous-titre</a:t>
            </a:r>
            <a:endParaRPr lang="fr-FR" dirty="0"/>
          </a:p>
        </p:txBody>
      </p:sp>
      <p:sp>
        <p:nvSpPr>
          <p:cNvPr id="16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4726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844800" y="772160"/>
            <a:ext cx="5386636" cy="536194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sous-titre</a:t>
            </a:r>
            <a:endParaRPr lang="fr-FR" dirty="0"/>
          </a:p>
        </p:txBody>
      </p:sp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1186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07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31800" y="1089025"/>
            <a:ext cx="8254999" cy="5310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Text Box 11"/>
          <p:cNvSpPr txBox="1">
            <a:spLocks noChangeAspect="1" noChangeArrowheads="1"/>
          </p:cNvSpPr>
          <p:nvPr/>
        </p:nvSpPr>
        <p:spPr bwMode="auto">
          <a:xfrm>
            <a:off x="7623174" y="6494463"/>
            <a:ext cx="1255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65D548-6381-4E49-9F0A-B4313246CD16}" type="datetime1">
              <a:rPr lang="fr-FR" altLang="fr-FR" sz="800" noProof="0">
                <a:solidFill>
                  <a:schemeClr val="tx1"/>
                </a:solidFill>
              </a:rPr>
              <a:pPr algn="r"/>
              <a:t>19/03/2019</a:t>
            </a:fld>
            <a:r>
              <a:rPr lang="fr-FR" altLang="fr-FR" sz="800" noProof="0" dirty="0">
                <a:solidFill>
                  <a:schemeClr val="tx1"/>
                </a:solidFill>
              </a:rPr>
              <a:t> 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2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6" r:id="rId2"/>
    <p:sldLayoutId id="2147483901" r:id="rId3"/>
    <p:sldLayoutId id="2147483828" r:id="rId4"/>
    <p:sldLayoutId id="2147483829" r:id="rId5"/>
  </p:sldLayoutIdLst>
  <p:hf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 Black"/>
        <a:buChar char="&gt;"/>
        <a:defRPr sz="20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45750" indent="-285750" algn="l" defTabSz="4572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Char char="§"/>
        <a:defRPr sz="1800" b="0" i="0" kern="1200" cap="none" baseline="0">
          <a:solidFill>
            <a:schemeClr val="tx1"/>
          </a:solidFill>
          <a:latin typeface="Arial"/>
          <a:ea typeface="+mn-ea"/>
          <a:cs typeface="+mn-cs"/>
        </a:defRPr>
      </a:lvl2pPr>
      <a:lvl3pPr marL="645750" indent="-285750" algn="l" defTabSz="4572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Char char="ð"/>
        <a:defRPr sz="1600" kern="1200" cap="none" baseline="0">
          <a:solidFill>
            <a:schemeClr val="tx1"/>
          </a:solidFill>
          <a:latin typeface="Arial"/>
          <a:ea typeface="+mn-ea"/>
          <a:cs typeface="+mn-cs"/>
        </a:defRPr>
      </a:lvl3pPr>
      <a:lvl4pPr marL="987425" indent="-177800" algn="l" defTabSz="4572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1524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07949"/>
          </a:xfrm>
          <a:prstGeom prst="rect">
            <a:avLst/>
          </a:prstGeom>
          <a:solidFill>
            <a:srgbClr val="597F4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31800" y="1089025"/>
            <a:ext cx="8254999" cy="5310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Text Box 11"/>
          <p:cNvSpPr txBox="1">
            <a:spLocks noChangeAspect="1" noChangeArrowheads="1"/>
          </p:cNvSpPr>
          <p:nvPr/>
        </p:nvSpPr>
        <p:spPr bwMode="auto">
          <a:xfrm>
            <a:off x="7623174" y="6494463"/>
            <a:ext cx="1255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65D548-6381-4E49-9F0A-B4313246CD16}" type="datetime1">
              <a:rPr lang="fr-FR" altLang="fr-FR" sz="800" noProof="0">
                <a:solidFill>
                  <a:schemeClr val="tx1"/>
                </a:solidFill>
              </a:rPr>
              <a:pPr algn="r"/>
              <a:t>19/03/2019</a:t>
            </a:fld>
            <a:r>
              <a:rPr lang="fr-FR" altLang="fr-FR" sz="800" noProof="0" dirty="0">
                <a:solidFill>
                  <a:schemeClr val="tx1"/>
                </a:solidFill>
              </a:rPr>
              <a:t> 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2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</p:sldLayoutIdLst>
  <p:hf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buClr>
          <a:srgbClr val="597F44"/>
        </a:buClr>
        <a:buFont typeface="Arial Black"/>
        <a:buChar char="&gt;"/>
        <a:defRPr sz="2000" b="1" kern="1200" cap="all" baseline="0">
          <a:solidFill>
            <a:srgbClr val="597F44"/>
          </a:solidFill>
          <a:latin typeface="+mn-lt"/>
          <a:ea typeface="+mn-ea"/>
          <a:cs typeface="+mn-cs"/>
        </a:defRPr>
      </a:lvl1pPr>
      <a:lvl2pPr marL="645750" indent="-285750" algn="l" defTabSz="4572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Char char="§"/>
        <a:defRPr sz="1800" b="0" i="0" kern="1200" cap="none" baseline="0">
          <a:solidFill>
            <a:schemeClr val="tx1"/>
          </a:solidFill>
          <a:latin typeface="Arial"/>
          <a:ea typeface="+mn-ea"/>
          <a:cs typeface="+mn-cs"/>
        </a:defRPr>
      </a:lvl2pPr>
      <a:lvl3pPr marL="645750" indent="-285750" algn="l" defTabSz="4572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Char char="ð"/>
        <a:defRPr sz="1600" kern="1200" cap="none" baseline="0">
          <a:solidFill>
            <a:schemeClr val="tx1"/>
          </a:solidFill>
          <a:latin typeface="Arial"/>
          <a:ea typeface="+mn-ea"/>
          <a:cs typeface="+mn-cs"/>
        </a:defRPr>
      </a:lvl3pPr>
      <a:lvl4pPr marL="987425" indent="-177800" algn="l" defTabSz="4572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1524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079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31800" y="1089025"/>
            <a:ext cx="8254999" cy="5310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Text Box 11"/>
          <p:cNvSpPr txBox="1">
            <a:spLocks noChangeAspect="1" noChangeArrowheads="1"/>
          </p:cNvSpPr>
          <p:nvPr/>
        </p:nvSpPr>
        <p:spPr bwMode="auto">
          <a:xfrm>
            <a:off x="7623174" y="6494463"/>
            <a:ext cx="1255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65D548-6381-4E49-9F0A-B4313246CD16}" type="datetime1">
              <a:rPr lang="fr-FR" altLang="fr-FR" sz="800" noProof="0">
                <a:solidFill>
                  <a:schemeClr val="tx1"/>
                </a:solidFill>
              </a:rPr>
              <a:pPr algn="r"/>
              <a:t>19/03/2019</a:t>
            </a:fld>
            <a:r>
              <a:rPr lang="fr-FR" altLang="fr-FR" sz="800" noProof="0" dirty="0">
                <a:solidFill>
                  <a:schemeClr val="tx1"/>
                </a:solidFill>
              </a:rPr>
              <a:t> 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0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</p:sldLayoutIdLst>
  <p:hf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 Black"/>
        <a:buChar char="&gt;"/>
        <a:defRPr sz="2000" b="1" kern="1200" cap="all" baseline="0">
          <a:solidFill>
            <a:schemeClr val="accent2"/>
          </a:solidFill>
          <a:latin typeface="+mn-lt"/>
          <a:ea typeface="+mn-ea"/>
          <a:cs typeface="+mn-cs"/>
        </a:defRPr>
      </a:lvl1pPr>
      <a:lvl2pPr marL="645750" indent="-285750" algn="l" defTabSz="4572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Char char="§"/>
        <a:defRPr sz="1800" b="0" i="0" kern="1200" cap="none" baseline="0">
          <a:solidFill>
            <a:schemeClr val="tx1"/>
          </a:solidFill>
          <a:latin typeface="Arial"/>
          <a:ea typeface="+mn-ea"/>
          <a:cs typeface="+mn-cs"/>
        </a:defRPr>
      </a:lvl2pPr>
      <a:lvl3pPr marL="645750" indent="-285750" algn="l" defTabSz="4572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Char char="ð"/>
        <a:defRPr sz="1600" kern="1200" cap="none" baseline="0">
          <a:solidFill>
            <a:schemeClr val="tx1"/>
          </a:solidFill>
          <a:latin typeface="Arial"/>
          <a:ea typeface="+mn-ea"/>
          <a:cs typeface="+mn-cs"/>
        </a:defRPr>
      </a:lvl3pPr>
      <a:lvl4pPr marL="987425" indent="-177800" algn="l" defTabSz="4572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1524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079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31800" y="1089025"/>
            <a:ext cx="8254999" cy="5310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Text Box 11"/>
          <p:cNvSpPr txBox="1">
            <a:spLocks noChangeAspect="1" noChangeArrowheads="1"/>
          </p:cNvSpPr>
          <p:nvPr/>
        </p:nvSpPr>
        <p:spPr bwMode="auto">
          <a:xfrm>
            <a:off x="7623174" y="6485837"/>
            <a:ext cx="1255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65D548-6381-4E49-9F0A-B4313246CD16}" type="datetime1">
              <a:rPr lang="fr-FR" altLang="fr-FR" sz="800" noProof="0">
                <a:solidFill>
                  <a:schemeClr val="tx1"/>
                </a:solidFill>
              </a:rPr>
              <a:pPr algn="r"/>
              <a:t>19/03/2019</a:t>
            </a:fld>
            <a:r>
              <a:rPr lang="fr-FR" altLang="fr-FR" sz="800" noProof="0" dirty="0">
                <a:solidFill>
                  <a:schemeClr val="tx1"/>
                </a:solidFill>
              </a:rPr>
              <a:t> 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1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51" r:id="rId6"/>
  </p:sldLayoutIdLst>
  <p:hf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 Black"/>
        <a:buChar char="&gt;"/>
        <a:defRPr sz="2000" b="1" kern="1200" cap="all" baseline="0">
          <a:solidFill>
            <a:schemeClr val="accent4"/>
          </a:solidFill>
          <a:latin typeface="+mn-lt"/>
          <a:ea typeface="+mn-ea"/>
          <a:cs typeface="+mn-cs"/>
        </a:defRPr>
      </a:lvl1pPr>
      <a:lvl2pPr marL="645750" indent="-285750" algn="l" defTabSz="4572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Char char="§"/>
        <a:defRPr sz="1800" b="0" i="0" kern="1200" cap="none" baseline="0">
          <a:solidFill>
            <a:schemeClr val="tx1"/>
          </a:solidFill>
          <a:latin typeface="Arial"/>
          <a:ea typeface="+mn-ea"/>
          <a:cs typeface="+mn-cs"/>
        </a:defRPr>
      </a:lvl2pPr>
      <a:lvl3pPr marL="645750" indent="-285750" algn="l" defTabSz="4572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Char char="ð"/>
        <a:defRPr sz="1600" kern="1200" cap="none" baseline="0">
          <a:solidFill>
            <a:schemeClr val="tx1"/>
          </a:solidFill>
          <a:latin typeface="Arial"/>
          <a:ea typeface="+mn-ea"/>
          <a:cs typeface="+mn-cs"/>
        </a:defRPr>
      </a:lvl3pPr>
      <a:lvl4pPr marL="987425" indent="-177800" algn="l" defTabSz="4572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1524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07949"/>
          </a:xfrm>
          <a:prstGeom prst="rect">
            <a:avLst/>
          </a:prstGeom>
          <a:solidFill>
            <a:srgbClr val="00567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31800" y="1089025"/>
            <a:ext cx="8254999" cy="5310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Text Box 11"/>
          <p:cNvSpPr txBox="1">
            <a:spLocks noChangeAspect="1" noChangeArrowheads="1"/>
          </p:cNvSpPr>
          <p:nvPr/>
        </p:nvSpPr>
        <p:spPr bwMode="auto">
          <a:xfrm>
            <a:off x="7623174" y="6494463"/>
            <a:ext cx="1255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65D548-6381-4E49-9F0A-B4313246CD16}" type="datetime1">
              <a:rPr lang="fr-FR" altLang="fr-FR" sz="800" noProof="0">
                <a:solidFill>
                  <a:schemeClr val="tx1"/>
                </a:solidFill>
              </a:rPr>
              <a:pPr algn="r"/>
              <a:t>19/03/2019</a:t>
            </a:fld>
            <a:r>
              <a:rPr lang="fr-FR" altLang="fr-FR" sz="800" noProof="0" dirty="0">
                <a:solidFill>
                  <a:schemeClr val="tx1"/>
                </a:solidFill>
              </a:rPr>
              <a:t> 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1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</p:sldLayoutIdLst>
  <p:hf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buClr>
          <a:srgbClr val="005670"/>
        </a:buClr>
        <a:buFont typeface="Arial Black"/>
        <a:buChar char="&gt;"/>
        <a:defRPr sz="2000" b="1" kern="1200" cap="all" baseline="0">
          <a:solidFill>
            <a:srgbClr val="005670"/>
          </a:solidFill>
          <a:latin typeface="+mn-lt"/>
          <a:ea typeface="+mn-ea"/>
          <a:cs typeface="+mn-cs"/>
        </a:defRPr>
      </a:lvl1pPr>
      <a:lvl2pPr marL="645750" indent="-285750" algn="l" defTabSz="4572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Char char="§"/>
        <a:defRPr sz="1800" b="0" i="0" kern="1200" cap="none" baseline="0">
          <a:solidFill>
            <a:schemeClr val="tx1"/>
          </a:solidFill>
          <a:latin typeface="Arial"/>
          <a:ea typeface="+mn-ea"/>
          <a:cs typeface="+mn-cs"/>
        </a:defRPr>
      </a:lvl2pPr>
      <a:lvl3pPr marL="645750" indent="-285750" algn="l" defTabSz="4572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Char char="ð"/>
        <a:defRPr sz="1600" kern="1200" cap="none" baseline="0">
          <a:solidFill>
            <a:schemeClr val="tx1"/>
          </a:solidFill>
          <a:latin typeface="Arial"/>
          <a:ea typeface="+mn-ea"/>
          <a:cs typeface="+mn-cs"/>
        </a:defRPr>
      </a:lvl3pPr>
      <a:lvl4pPr marL="987425" indent="-177800" algn="l" defTabSz="4572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1524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079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31800" y="1089025"/>
            <a:ext cx="8254999" cy="5310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Text Box 11"/>
          <p:cNvSpPr txBox="1">
            <a:spLocks noChangeAspect="1" noChangeArrowheads="1"/>
          </p:cNvSpPr>
          <p:nvPr/>
        </p:nvSpPr>
        <p:spPr bwMode="auto">
          <a:xfrm>
            <a:off x="7623174" y="6494463"/>
            <a:ext cx="1255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65D548-6381-4E49-9F0A-B4313246CD16}" type="datetime1">
              <a:rPr lang="fr-FR" altLang="fr-FR" sz="800" noProof="0">
                <a:solidFill>
                  <a:schemeClr val="tx1"/>
                </a:solidFill>
              </a:rPr>
              <a:pPr algn="r"/>
              <a:t>19/03/2019</a:t>
            </a:fld>
            <a:r>
              <a:rPr lang="fr-FR" altLang="fr-FR" sz="800" noProof="0" dirty="0">
                <a:solidFill>
                  <a:schemeClr val="tx1"/>
                </a:solidFill>
              </a:rPr>
              <a:t> 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</p:sldLayoutIdLst>
  <p:hf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Arial Black"/>
        <a:buChar char="&gt;"/>
        <a:defRPr sz="2000" b="1" kern="1200" cap="all" baseline="0">
          <a:solidFill>
            <a:schemeClr val="accent5"/>
          </a:solidFill>
          <a:latin typeface="+mn-lt"/>
          <a:ea typeface="+mn-ea"/>
          <a:cs typeface="+mn-cs"/>
        </a:defRPr>
      </a:lvl1pPr>
      <a:lvl2pPr marL="645750" indent="-285750" algn="l" defTabSz="4572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Char char="§"/>
        <a:defRPr sz="1800" b="0" i="0" kern="1200" cap="none" baseline="0">
          <a:solidFill>
            <a:schemeClr val="tx1"/>
          </a:solidFill>
          <a:latin typeface="Arial"/>
          <a:ea typeface="+mn-ea"/>
          <a:cs typeface="+mn-cs"/>
        </a:defRPr>
      </a:lvl2pPr>
      <a:lvl3pPr marL="645750" indent="-285750" algn="l" defTabSz="4572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Char char="ð"/>
        <a:defRPr sz="1600" kern="1200" cap="none" baseline="0">
          <a:solidFill>
            <a:schemeClr val="tx1"/>
          </a:solidFill>
          <a:latin typeface="Arial"/>
          <a:ea typeface="+mn-ea"/>
          <a:cs typeface="+mn-cs"/>
        </a:defRPr>
      </a:lvl3pPr>
      <a:lvl4pPr marL="987425" indent="-177800" algn="l" defTabSz="4572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1524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07949"/>
          </a:xfrm>
          <a:prstGeom prst="rect">
            <a:avLst/>
          </a:prstGeom>
          <a:solidFill>
            <a:srgbClr val="A8096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31800" y="1089025"/>
            <a:ext cx="8254999" cy="5310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Text Box 11"/>
          <p:cNvSpPr txBox="1">
            <a:spLocks noChangeAspect="1" noChangeArrowheads="1"/>
          </p:cNvSpPr>
          <p:nvPr/>
        </p:nvSpPr>
        <p:spPr bwMode="auto">
          <a:xfrm>
            <a:off x="7623174" y="6494463"/>
            <a:ext cx="1255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65D548-6381-4E49-9F0A-B4313246CD16}" type="datetime1">
              <a:rPr lang="fr-FR" altLang="fr-FR" sz="800" noProof="0">
                <a:solidFill>
                  <a:schemeClr val="tx1"/>
                </a:solidFill>
              </a:rPr>
              <a:pPr algn="r"/>
              <a:t>19/03/2019</a:t>
            </a:fld>
            <a:r>
              <a:rPr lang="fr-FR" altLang="fr-FR" sz="800" noProof="0" dirty="0">
                <a:solidFill>
                  <a:schemeClr val="tx1"/>
                </a:solidFill>
              </a:rPr>
              <a:t> 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5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</p:sldLayoutIdLst>
  <p:hf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buClr>
          <a:srgbClr val="A8096E"/>
        </a:buClr>
        <a:buFont typeface="Arial Black"/>
        <a:buChar char="&gt;"/>
        <a:defRPr sz="2000" b="1" kern="1200" cap="all" baseline="0">
          <a:solidFill>
            <a:srgbClr val="A8096E"/>
          </a:solidFill>
          <a:latin typeface="+mn-lt"/>
          <a:ea typeface="+mn-ea"/>
          <a:cs typeface="+mn-cs"/>
        </a:defRPr>
      </a:lvl1pPr>
      <a:lvl2pPr marL="645750" indent="-285750" algn="l" defTabSz="4572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Char char="§"/>
        <a:defRPr sz="1800" b="0" i="0" kern="1200" cap="none" baseline="0">
          <a:solidFill>
            <a:schemeClr val="tx1"/>
          </a:solidFill>
          <a:latin typeface="Arial"/>
          <a:ea typeface="+mn-ea"/>
          <a:cs typeface="+mn-cs"/>
        </a:defRPr>
      </a:lvl2pPr>
      <a:lvl3pPr marL="645750" indent="-285750" algn="l" defTabSz="4572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Char char="ð"/>
        <a:defRPr sz="1600" kern="1200" cap="none" baseline="0">
          <a:solidFill>
            <a:schemeClr val="tx1"/>
          </a:solidFill>
          <a:latin typeface="Arial"/>
          <a:ea typeface="+mn-ea"/>
          <a:cs typeface="+mn-cs"/>
        </a:defRPr>
      </a:lvl3pPr>
      <a:lvl4pPr marL="987425" indent="-177800" algn="l" defTabSz="4572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1524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079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31800" y="1089025"/>
            <a:ext cx="8254999" cy="5310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Text Box 11"/>
          <p:cNvSpPr txBox="1">
            <a:spLocks noChangeAspect="1" noChangeArrowheads="1"/>
          </p:cNvSpPr>
          <p:nvPr/>
        </p:nvSpPr>
        <p:spPr bwMode="auto">
          <a:xfrm>
            <a:off x="7623174" y="6494463"/>
            <a:ext cx="1255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65D548-6381-4E49-9F0A-B4313246CD16}" type="datetime1">
              <a:rPr lang="fr-FR" altLang="fr-FR" sz="800" noProof="0">
                <a:solidFill>
                  <a:schemeClr val="tx1"/>
                </a:solidFill>
              </a:rPr>
              <a:pPr algn="r"/>
              <a:t>19/03/2019</a:t>
            </a:fld>
            <a:r>
              <a:rPr lang="fr-FR" altLang="fr-FR" sz="800" noProof="0" dirty="0">
                <a:solidFill>
                  <a:schemeClr val="tx1"/>
                </a:solidFill>
              </a:rPr>
              <a:t> 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0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</p:sldLayoutIdLst>
  <p:hf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Arial Black"/>
        <a:buChar char="&gt;"/>
        <a:defRPr sz="2000" b="1" kern="1200" cap="all" baseline="0">
          <a:solidFill>
            <a:schemeClr val="accent3"/>
          </a:solidFill>
          <a:latin typeface="+mn-lt"/>
          <a:ea typeface="+mn-ea"/>
          <a:cs typeface="+mn-cs"/>
        </a:defRPr>
      </a:lvl1pPr>
      <a:lvl2pPr marL="645750" indent="-285750" algn="l" defTabSz="4572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Char char="§"/>
        <a:defRPr sz="1800" b="0" i="0" kern="1200" cap="none" baseline="0">
          <a:solidFill>
            <a:schemeClr val="tx1"/>
          </a:solidFill>
          <a:latin typeface="Arial"/>
          <a:ea typeface="+mn-ea"/>
          <a:cs typeface="+mn-cs"/>
        </a:defRPr>
      </a:lvl2pPr>
      <a:lvl3pPr marL="645750" indent="-285750" algn="l" defTabSz="4572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Char char="ð"/>
        <a:defRPr sz="1600" kern="1200" cap="none" baseline="0">
          <a:solidFill>
            <a:schemeClr val="tx1"/>
          </a:solidFill>
          <a:latin typeface="Arial"/>
          <a:ea typeface="+mn-ea"/>
          <a:cs typeface="+mn-cs"/>
        </a:defRPr>
      </a:lvl3pPr>
      <a:lvl4pPr marL="987425" indent="-177800" algn="l" defTabSz="4572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1524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07949"/>
          </a:xfrm>
          <a:prstGeom prst="rect">
            <a:avLst/>
          </a:prstGeom>
          <a:solidFill>
            <a:srgbClr val="D1001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229600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31800" y="1089025"/>
            <a:ext cx="8254999" cy="5310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Text Box 11"/>
          <p:cNvSpPr txBox="1">
            <a:spLocks noChangeAspect="1" noChangeArrowheads="1"/>
          </p:cNvSpPr>
          <p:nvPr/>
        </p:nvSpPr>
        <p:spPr bwMode="auto">
          <a:xfrm>
            <a:off x="7623174" y="6494463"/>
            <a:ext cx="1255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65D548-6381-4E49-9F0A-B4313246CD16}" type="datetime1">
              <a:rPr lang="fr-FR" altLang="fr-FR" sz="800" noProof="0">
                <a:solidFill>
                  <a:schemeClr val="tx1"/>
                </a:solidFill>
              </a:rPr>
              <a:pPr algn="r"/>
              <a:t>19/03/2019</a:t>
            </a:fld>
            <a:r>
              <a:rPr lang="fr-FR" altLang="fr-FR" sz="800" noProof="0" dirty="0">
                <a:solidFill>
                  <a:schemeClr val="tx1"/>
                </a:solidFill>
              </a:rPr>
              <a:t> 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2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</p:sldLayoutIdLst>
  <p:hf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buClr>
          <a:srgbClr val="D10019"/>
        </a:buClr>
        <a:buFont typeface="Arial Black"/>
        <a:buChar char="&gt;"/>
        <a:defRPr sz="2000" b="1" kern="1200" cap="all" baseline="0">
          <a:solidFill>
            <a:srgbClr val="D10019"/>
          </a:solidFill>
          <a:latin typeface="+mn-lt"/>
          <a:ea typeface="+mn-ea"/>
          <a:cs typeface="+mn-cs"/>
        </a:defRPr>
      </a:lvl1pPr>
      <a:lvl2pPr marL="645750" indent="-285750" algn="l" defTabSz="4572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Char char="§"/>
        <a:defRPr sz="1800" b="0" i="0" kern="1200" cap="none" baseline="0">
          <a:solidFill>
            <a:schemeClr val="tx1"/>
          </a:solidFill>
          <a:latin typeface="Arial"/>
          <a:ea typeface="+mn-ea"/>
          <a:cs typeface="+mn-cs"/>
        </a:defRPr>
      </a:lvl2pPr>
      <a:lvl3pPr marL="645750" indent="-285750" algn="l" defTabSz="4572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Char char="ð"/>
        <a:defRPr sz="1600" kern="1200" cap="none" baseline="0">
          <a:solidFill>
            <a:schemeClr val="tx1"/>
          </a:solidFill>
          <a:latin typeface="Arial"/>
          <a:ea typeface="+mn-ea"/>
          <a:cs typeface="+mn-cs"/>
        </a:defRPr>
      </a:lvl3pPr>
      <a:lvl4pPr marL="987425" indent="-177800" algn="l" defTabSz="457200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1524000" indent="-228600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»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/>
          <p:cNvSpPr>
            <a:spLocks noGrp="1"/>
          </p:cNvSpPr>
          <p:nvPr>
            <p:ph type="ctrTitle"/>
          </p:nvPr>
        </p:nvSpPr>
        <p:spPr>
          <a:xfrm>
            <a:off x="179513" y="188640"/>
            <a:ext cx="8757478" cy="3590925"/>
          </a:xfrm>
        </p:spPr>
        <p:txBody>
          <a:bodyPr/>
          <a:lstStyle/>
          <a:p>
            <a:r>
              <a:rPr lang="fr-CH" sz="5400" dirty="0" smtClean="0"/>
              <a:t>Léman express</a:t>
            </a:r>
            <a:r>
              <a:rPr lang="fr-CH" sz="1800" dirty="0" smtClean="0"/>
              <a:t/>
            </a:r>
            <a:br>
              <a:rPr lang="fr-CH" sz="1800" dirty="0" smtClean="0"/>
            </a:br>
            <a:r>
              <a:rPr lang="fr-CH" sz="1800" dirty="0"/>
              <a:t/>
            </a:r>
            <a:br>
              <a:rPr lang="fr-CH" sz="1800" dirty="0"/>
            </a:br>
            <a:r>
              <a:rPr lang="fr-CH" sz="3600" dirty="0" smtClean="0">
                <a:solidFill>
                  <a:srgbClr val="FAE7A0"/>
                </a:solidFill>
              </a:rPr>
              <a:t>Une chance pour notre société et pour notre qualité de vie</a:t>
            </a:r>
            <a:endParaRPr lang="fr-CH" sz="3600" dirty="0">
              <a:solidFill>
                <a:srgbClr val="FAE7A0"/>
              </a:solidFill>
            </a:endParaRPr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3715430" y="4362450"/>
            <a:ext cx="5221560" cy="1381124"/>
          </a:xfrm>
        </p:spPr>
        <p:txBody>
          <a:bodyPr>
            <a:normAutofit/>
          </a:bodyPr>
          <a:lstStyle/>
          <a:p>
            <a:r>
              <a:rPr lang="fr-CH" dirty="0" smtClean="0"/>
              <a:t>AG Pic-Vert - 19 mars 2019</a:t>
            </a:r>
          </a:p>
          <a:p>
            <a:endParaRPr lang="fr-CH" dirty="0" smtClean="0"/>
          </a:p>
          <a:p>
            <a:r>
              <a:rPr lang="fr-CH" dirty="0" smtClean="0"/>
              <a:t>Serge dal </a:t>
            </a:r>
            <a:r>
              <a:rPr lang="fr-CH" dirty="0" err="1" smtClean="0"/>
              <a:t>busco</a:t>
            </a:r>
            <a:r>
              <a:rPr lang="fr-CH" dirty="0" smtClean="0"/>
              <a:t>, Conseiller d'Etat </a:t>
            </a:r>
          </a:p>
          <a:p>
            <a:r>
              <a:rPr lang="fr-CH" dirty="0" smtClean="0"/>
              <a:t>Département des infrastructures</a:t>
            </a:r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4700892" y="5919281"/>
            <a:ext cx="440162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1100" dirty="0"/>
              <a:t>			</a:t>
            </a:r>
            <a:r>
              <a:rPr lang="fr-CH" sz="1100" b="1" dirty="0"/>
              <a:t>	</a:t>
            </a:r>
            <a:endParaRPr lang="fr-CH" sz="1100" b="1" dirty="0" smtClean="0"/>
          </a:p>
          <a:p>
            <a:pPr algn="just"/>
            <a:r>
              <a:rPr lang="fr-CH" sz="1100" b="1" dirty="0"/>
              <a:t>	</a:t>
            </a:r>
            <a:r>
              <a:rPr lang="fr-CH" sz="1100" b="1" dirty="0" smtClean="0"/>
              <a:t>						</a:t>
            </a:r>
          </a:p>
          <a:p>
            <a:pPr algn="just"/>
            <a:r>
              <a:rPr lang="fr-CH" sz="1100" dirty="0"/>
              <a:t>	</a:t>
            </a:r>
            <a:endParaRPr lang="fr-CH" sz="1100" dirty="0" smtClean="0"/>
          </a:p>
          <a:p>
            <a:pPr algn="just"/>
            <a:r>
              <a:rPr lang="fr-CH" sz="1100" b="1" dirty="0"/>
              <a:t>							</a:t>
            </a:r>
            <a:endParaRPr lang="fr-CH" sz="1100" dirty="0"/>
          </a:p>
        </p:txBody>
      </p:sp>
    </p:spTree>
    <p:extLst>
      <p:ext uri="{BB962C8B-B14F-4D97-AF65-F5344CB8AC3E}">
        <p14:creationId xmlns:p14="http://schemas.microsoft.com/office/powerpoint/2010/main" val="35129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Renforcer l'offre de transports publics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449" y="1340768"/>
            <a:ext cx="8229600" cy="45096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cap="none" dirty="0" smtClean="0">
                <a:latin typeface="+mj-lt"/>
              </a:rPr>
              <a:t>Le nouveau Plan d'action des transports collectifs 2020-2024 </a:t>
            </a:r>
            <a:br>
              <a:rPr lang="fr-CH" cap="none" dirty="0" smtClean="0">
                <a:latin typeface="+mj-lt"/>
              </a:rPr>
            </a:br>
            <a:r>
              <a:rPr lang="fr-CH" cap="none" dirty="0" smtClean="0">
                <a:latin typeface="+mj-lt"/>
              </a:rPr>
              <a:t>prévoit une croissance de l'offre de + 20% par rapport à 2019. </a:t>
            </a:r>
          </a:p>
          <a:p>
            <a:pPr marL="0" indent="0">
              <a:buNone/>
            </a:pPr>
            <a:endParaRPr lang="fr-CH" sz="1800" cap="none" dirty="0" smtClean="0">
              <a:latin typeface="+mj-lt"/>
            </a:endParaRPr>
          </a:p>
          <a:p>
            <a:pPr marL="0" indent="0">
              <a:buNone/>
            </a:pPr>
            <a:r>
              <a:rPr lang="fr-CH" sz="1800" cap="none" dirty="0" smtClean="0">
                <a:latin typeface="+mj-lt"/>
              </a:rPr>
              <a:t>Objectifs </a:t>
            </a:r>
            <a:endParaRPr lang="fr-CH" sz="1800" dirty="0">
              <a:latin typeface="+mj-lt"/>
            </a:endParaRPr>
          </a:p>
          <a:p>
            <a:pPr marL="0" indent="0">
              <a:buNone/>
            </a:pPr>
            <a:endParaRPr lang="fr-CH" sz="1800" cap="none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sz="1800" b="0" cap="none" dirty="0" smtClean="0">
                <a:solidFill>
                  <a:schemeClr val="tx1"/>
                </a:solidFill>
              </a:rPr>
              <a:t>Intégrer </a:t>
            </a:r>
            <a:r>
              <a:rPr lang="fr-CH" sz="1800" b="0" cap="none" dirty="0">
                <a:solidFill>
                  <a:schemeClr val="tx1"/>
                </a:solidFill>
              </a:rPr>
              <a:t>le Léman Express dans la chaîne de déplacement </a:t>
            </a:r>
            <a:r>
              <a:rPr lang="fr-CH" sz="1800" b="0" cap="none" dirty="0" smtClean="0">
                <a:solidFill>
                  <a:schemeClr val="tx1"/>
                </a:solidFill>
              </a:rPr>
              <a:t/>
            </a:r>
            <a:br>
              <a:rPr lang="fr-CH" sz="1800" b="0" cap="none" dirty="0" smtClean="0">
                <a:solidFill>
                  <a:schemeClr val="tx1"/>
                </a:solidFill>
              </a:rPr>
            </a:br>
            <a:r>
              <a:rPr lang="fr-CH" sz="1800" b="0" cap="none" dirty="0" smtClean="0">
                <a:solidFill>
                  <a:schemeClr val="tx1"/>
                </a:solidFill>
              </a:rPr>
              <a:t>des </a:t>
            </a:r>
            <a:r>
              <a:rPr lang="fr-CH" sz="1800" b="0" cap="none" dirty="0">
                <a:solidFill>
                  <a:schemeClr val="tx1"/>
                </a:solidFill>
              </a:rPr>
              <a:t>usagers des transports collectifs à l'échelle du grand </a:t>
            </a:r>
            <a:r>
              <a:rPr lang="fr-CH" sz="1800" b="0" cap="none" dirty="0" smtClean="0">
                <a:solidFill>
                  <a:schemeClr val="tx1"/>
                </a:solidFill>
              </a:rPr>
              <a:t>Genève</a:t>
            </a:r>
          </a:p>
          <a:p>
            <a:pPr>
              <a:buFont typeface="Wingdings" panose="05000000000000000000" pitchFamily="2" charset="2"/>
              <a:buChar char="§"/>
            </a:pPr>
            <a:endParaRPr lang="fr-CH" sz="1800" b="0" cap="none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sz="1800" b="0" cap="none" dirty="0" smtClean="0">
                <a:solidFill>
                  <a:schemeClr val="tx1"/>
                </a:solidFill>
              </a:rPr>
              <a:t>Développer l'offre en lien avec les nouveaux quartiers d'urbanisation</a:t>
            </a:r>
          </a:p>
          <a:p>
            <a:pPr>
              <a:buFont typeface="Wingdings" panose="05000000000000000000" pitchFamily="2" charset="2"/>
              <a:buChar char="§"/>
            </a:pPr>
            <a:endParaRPr lang="fr-CH" sz="1800" b="0" cap="none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sz="1800" b="0" cap="none" dirty="0" smtClean="0">
                <a:solidFill>
                  <a:schemeClr val="tx1"/>
                </a:solidFill>
              </a:rPr>
              <a:t>Offrir une meilleure capacité dans les secteurs saturés du réseau </a:t>
            </a:r>
          </a:p>
          <a:p>
            <a:pPr>
              <a:buFont typeface="Wingdings" panose="05000000000000000000" pitchFamily="2" charset="2"/>
              <a:buChar char="§"/>
            </a:pPr>
            <a:endParaRPr lang="fr-CH" sz="1800" b="0" cap="none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sz="1800" b="0" cap="none" dirty="0" smtClean="0">
                <a:solidFill>
                  <a:schemeClr val="tx1"/>
                </a:solidFill>
              </a:rPr>
              <a:t>Poursuivre le développement des lignes transfrontalières</a:t>
            </a:r>
            <a:endParaRPr lang="fr-CH" sz="1800" b="0" cap="none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CH" sz="1800" b="0" cap="none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sz="1800" b="0" cap="none" dirty="0" smtClean="0">
                <a:solidFill>
                  <a:schemeClr val="tx1"/>
                </a:solidFill>
              </a:rPr>
              <a:t>Développer l'offre produite électriquement</a:t>
            </a:r>
          </a:p>
          <a:p>
            <a:pPr marL="0" indent="0">
              <a:buNone/>
            </a:pPr>
            <a:endParaRPr lang="fr-CH" sz="1800" cap="none" dirty="0" smtClean="0">
              <a:latin typeface="+mj-lt"/>
            </a:endParaRPr>
          </a:p>
          <a:p>
            <a:endParaRPr lang="fr-CH" sz="1700" dirty="0">
              <a:latin typeface="+mj-lt"/>
            </a:endParaRPr>
          </a:p>
          <a:p>
            <a:endParaRPr lang="fr-CH" sz="1700" dirty="0" smtClean="0">
              <a:latin typeface="+mj-lt"/>
            </a:endParaRPr>
          </a:p>
          <a:p>
            <a:endParaRPr lang="fr-CH" sz="1700" dirty="0" smtClean="0">
              <a:latin typeface="+mj-lt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9144000" y="821518"/>
            <a:ext cx="6079760" cy="54363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Arial Black"/>
              <a:buChar char="&gt;"/>
              <a:defRPr sz="2000" b="1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457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 sz="1800" b="0" i="0" kern="1200" cap="none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6457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ð"/>
              <a:defRPr sz="1600" kern="1200" cap="none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987425" indent="-1778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524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 Black"/>
              <a:buNone/>
            </a:pPr>
            <a:endParaRPr lang="fr-CH" cap="none" dirty="0" smtClean="0"/>
          </a:p>
          <a:p>
            <a:pPr marL="0" indent="0">
              <a:buFont typeface="Arial Black"/>
              <a:buNone/>
            </a:pPr>
            <a:endParaRPr lang="fr-CH" cap="none" dirty="0" smtClean="0"/>
          </a:p>
          <a:p>
            <a:endParaRPr lang="fr-CH" b="0" cap="none" dirty="0" smtClean="0">
              <a:solidFill>
                <a:schemeClr val="tx1"/>
              </a:solidFill>
            </a:endParaRPr>
          </a:p>
          <a:p>
            <a:endParaRPr lang="fr-CH" b="0" cap="non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Investissements massifs pour la mobilité</a:t>
            </a:r>
            <a:endParaRPr lang="fr-CH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556363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3">
            <a:extLst>
              <a:ext uri="{FF2B5EF4-FFF2-40B4-BE49-F238E27FC236}">
                <a16:creationId xmlns:a16="http://schemas.microsoft.com/office/drawing/2014/main" id="{8A6FA5AD-D04C-4E4F-966C-30D5863D1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151" y="2708920"/>
            <a:ext cx="3380963" cy="329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90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431448" y="747355"/>
            <a:ext cx="838902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cap="none" dirty="0" smtClean="0"/>
              <a:t>Influer sur le report modal en agissant sur l'offre</a:t>
            </a:r>
          </a:p>
          <a:p>
            <a:pPr marL="0" indent="0">
              <a:buNone/>
            </a:pPr>
            <a:endParaRPr lang="fr-CH" cap="non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CH" sz="1900" b="0" cap="none" dirty="0" smtClean="0">
                <a:solidFill>
                  <a:schemeClr val="tx1"/>
                </a:solidFill>
              </a:rPr>
              <a:t>Le </a:t>
            </a:r>
            <a:r>
              <a:rPr lang="fr-CH" sz="1900" b="0" cap="none" dirty="0">
                <a:solidFill>
                  <a:schemeClr val="tx1"/>
                </a:solidFill>
              </a:rPr>
              <a:t>taux de motorisation des ménages diminue</a:t>
            </a:r>
          </a:p>
          <a:p>
            <a:pPr>
              <a:buFont typeface="Wingdings" panose="05000000000000000000" pitchFamily="2" charset="2"/>
              <a:buChar char="§"/>
            </a:pPr>
            <a:endParaRPr lang="fr-CH" sz="1900" b="0" cap="none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sz="1900" b="0" cap="none" dirty="0" smtClean="0">
                <a:solidFill>
                  <a:schemeClr val="tx1"/>
                </a:solidFill>
              </a:rPr>
              <a:t>Certains </a:t>
            </a:r>
            <a:r>
              <a:rPr lang="fr-CH" sz="1900" b="0" cap="none" dirty="0">
                <a:solidFill>
                  <a:schemeClr val="tx1"/>
                </a:solidFill>
              </a:rPr>
              <a:t>parkings du centre-ville ne sont </a:t>
            </a:r>
            <a:r>
              <a:rPr lang="fr-CH" sz="1900" b="0" cap="none" dirty="0" smtClean="0">
                <a:solidFill>
                  <a:schemeClr val="tx1"/>
                </a:solidFill>
              </a:rPr>
              <a:t>pas utilisés de </a:t>
            </a:r>
            <a:r>
              <a:rPr lang="fr-CH" sz="1900" b="0" cap="none" dirty="0">
                <a:solidFill>
                  <a:schemeClr val="tx1"/>
                </a:solidFill>
              </a:rPr>
              <a:t>façon optimale </a:t>
            </a:r>
            <a:r>
              <a:rPr lang="fr-CH" sz="1900" b="0" cap="none" dirty="0" smtClean="0">
                <a:solidFill>
                  <a:schemeClr val="tx1"/>
                </a:solidFill>
              </a:rPr>
              <a:t/>
            </a:r>
            <a:br>
              <a:rPr lang="fr-CH" sz="1900" b="0" cap="none" dirty="0" smtClean="0">
                <a:solidFill>
                  <a:schemeClr val="tx1"/>
                </a:solidFill>
              </a:rPr>
            </a:br>
            <a:r>
              <a:rPr lang="fr-CH" sz="1900" b="0" cap="none" dirty="0" smtClean="0">
                <a:solidFill>
                  <a:schemeClr val="tx1"/>
                </a:solidFill>
              </a:rPr>
              <a:t>et </a:t>
            </a:r>
            <a:r>
              <a:rPr lang="fr-CH" sz="1900" b="0" cap="none" dirty="0">
                <a:solidFill>
                  <a:schemeClr val="tx1"/>
                </a:solidFill>
              </a:rPr>
              <a:t>affichent de la </a:t>
            </a:r>
            <a:r>
              <a:rPr lang="fr-CH" sz="1900" b="0" cap="none" dirty="0" smtClean="0">
                <a:solidFill>
                  <a:schemeClr val="tx1"/>
                </a:solidFill>
              </a:rPr>
              <a:t>disponibilité</a:t>
            </a:r>
            <a:endParaRPr lang="fr-CH" sz="1900" b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CH" sz="1900" b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sz="1900" b="0" cap="none" dirty="0" smtClean="0">
                <a:solidFill>
                  <a:schemeClr val="tx1"/>
                </a:solidFill>
              </a:rPr>
              <a:t>Les </a:t>
            </a:r>
            <a:r>
              <a:rPr lang="fr-CH" sz="1900" b="0" cap="none" dirty="0">
                <a:solidFill>
                  <a:schemeClr val="tx1"/>
                </a:solidFill>
              </a:rPr>
              <a:t>nouvelles règles d'attribution des macarons </a:t>
            </a:r>
            <a:r>
              <a:rPr lang="fr-CH" sz="1900" b="0" cap="none" dirty="0" smtClean="0">
                <a:solidFill>
                  <a:schemeClr val="tx1"/>
                </a:solidFill>
              </a:rPr>
              <a:t>habitants ont </a:t>
            </a:r>
            <a:r>
              <a:rPr lang="fr-CH" sz="1900" b="0" cap="none" dirty="0">
                <a:solidFill>
                  <a:schemeClr val="tx1"/>
                </a:solidFill>
              </a:rPr>
              <a:t>permis de réduire la pression </a:t>
            </a:r>
            <a:r>
              <a:rPr lang="fr-CH" sz="1900" b="0" cap="none" dirty="0" smtClean="0">
                <a:solidFill>
                  <a:schemeClr val="tx1"/>
                </a:solidFill>
              </a:rPr>
              <a:t>sur </a:t>
            </a:r>
            <a:r>
              <a:rPr lang="fr-CH" sz="1900" b="0" cap="none" dirty="0">
                <a:solidFill>
                  <a:schemeClr val="tx1"/>
                </a:solidFill>
              </a:rPr>
              <a:t>la zone bleue macaron </a:t>
            </a:r>
            <a:r>
              <a:rPr lang="fr-CH" sz="1900" b="0" cap="none" dirty="0" smtClean="0">
                <a:solidFill>
                  <a:schemeClr val="tx1"/>
                </a:solidFill>
              </a:rPr>
              <a:t>(-</a:t>
            </a:r>
            <a:r>
              <a:rPr lang="fr-CH" sz="1900" b="0" cap="none" dirty="0">
                <a:solidFill>
                  <a:schemeClr val="tx1"/>
                </a:solidFill>
              </a:rPr>
              <a:t>20% de </a:t>
            </a:r>
            <a:r>
              <a:rPr lang="fr-CH" sz="1900" b="0" i="1" cap="none" dirty="0">
                <a:solidFill>
                  <a:schemeClr val="tx1"/>
                </a:solidFill>
              </a:rPr>
              <a:t>surbooking</a:t>
            </a:r>
            <a:r>
              <a:rPr lang="fr-CH" sz="1900" b="0" cap="none" dirty="0" smtClean="0">
                <a:solidFill>
                  <a:schemeClr val="tx1"/>
                </a:solidFill>
              </a:rPr>
              <a:t>)</a:t>
            </a:r>
            <a:br>
              <a:rPr lang="fr-CH" sz="1900" b="0" cap="none" dirty="0" smtClean="0">
                <a:solidFill>
                  <a:schemeClr val="tx1"/>
                </a:solidFill>
              </a:rPr>
            </a:br>
            <a:endParaRPr lang="fr-CH" sz="1900" b="0" cap="none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cap="non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CH" cap="none" dirty="0" smtClean="0"/>
              <a:t>Le </a:t>
            </a:r>
            <a:r>
              <a:rPr lang="fr-CH" cap="none" dirty="0"/>
              <a:t>programme de mise en œuvre de la LMCE nécessite de supprimer des places de stationnement sur voirie pour permettre </a:t>
            </a:r>
            <a:r>
              <a:rPr lang="fr-CH" cap="none" dirty="0" smtClean="0"/>
              <a:t>la </a:t>
            </a:r>
            <a:r>
              <a:rPr lang="fr-CH" cap="none" dirty="0"/>
              <a:t>réalisation de mesures priorisant les transports publics et la mobilité douce dans les centres et pour fluidifier </a:t>
            </a:r>
            <a:r>
              <a:rPr lang="fr-CH" cap="none" dirty="0" smtClean="0"/>
              <a:t>le trafic automobile sur la </a:t>
            </a:r>
            <a:r>
              <a:rPr lang="fr-CH" cap="none" dirty="0"/>
              <a:t>moyenne ceinture et les pénétrantes</a:t>
            </a:r>
            <a:r>
              <a:rPr lang="fr-CH" cap="none" dirty="0" smtClean="0"/>
              <a:t>.</a:t>
            </a:r>
          </a:p>
          <a:p>
            <a:pPr marL="0" indent="0">
              <a:buNone/>
            </a:pPr>
            <a:endParaRPr lang="fr-CH" cap="none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stationnement : un levier essentiel</a:t>
            </a:r>
            <a:endParaRPr lang="fr-CH" dirty="0"/>
          </a:p>
        </p:txBody>
      </p:sp>
      <p:sp>
        <p:nvSpPr>
          <p:cNvPr id="6" name="Rectangle 5"/>
          <p:cNvSpPr/>
          <p:nvPr/>
        </p:nvSpPr>
        <p:spPr>
          <a:xfrm>
            <a:off x="219743" y="3933056"/>
            <a:ext cx="8600729" cy="165618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3747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554863" y="1772816"/>
            <a:ext cx="8430613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cap="none" dirty="0" smtClean="0"/>
              <a:t>Modifications proposées </a:t>
            </a:r>
          </a:p>
          <a:p>
            <a:pPr marL="0" indent="0">
              <a:buNone/>
            </a:pPr>
            <a:endParaRPr lang="fr-CH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CH" sz="1800" b="0" cap="none" dirty="0" smtClean="0">
                <a:solidFill>
                  <a:schemeClr val="tx1"/>
                </a:solidFill>
              </a:rPr>
              <a:t>Adaptation du pourcentage de l'offre de référence (de 0,5% à 2%) qu'il est possible de compenser dans des parkings à ouvrage public existants</a:t>
            </a:r>
          </a:p>
          <a:p>
            <a:pPr>
              <a:buFont typeface="Wingdings" panose="05000000000000000000" pitchFamily="2" charset="2"/>
              <a:buChar char="§"/>
            </a:pPr>
            <a:endParaRPr lang="fr-CH" b="0" cap="none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sz="1800" b="0" cap="none" dirty="0" smtClean="0">
                <a:solidFill>
                  <a:schemeClr val="tx1"/>
                </a:solidFill>
              </a:rPr>
              <a:t>Modification des conditions d'éligibilité des parkings à la compensation</a:t>
            </a:r>
          </a:p>
          <a:p>
            <a:pPr>
              <a:buFont typeface="Wingdings" panose="05000000000000000000" pitchFamily="2" charset="2"/>
              <a:buChar char="§"/>
            </a:pPr>
            <a:endParaRPr lang="fr-CH" sz="1800" b="0" cap="none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sz="1800" b="0" cap="none" dirty="0" smtClean="0">
                <a:solidFill>
                  <a:schemeClr val="tx1"/>
                </a:solidFill>
              </a:rPr>
              <a:t>Reformulation </a:t>
            </a:r>
            <a:r>
              <a:rPr lang="fr-CH" sz="1800" b="0" cap="none" dirty="0">
                <a:solidFill>
                  <a:schemeClr val="tx1"/>
                </a:solidFill>
              </a:rPr>
              <a:t>de la LMCE de manière à indiquer que des dérogations au principe de compensations sont possibles en présence d'aménagements améliorant la fluidité </a:t>
            </a:r>
            <a:r>
              <a:rPr lang="fr-CH" sz="1800" b="0" u="sng" cap="none" dirty="0">
                <a:solidFill>
                  <a:schemeClr val="tx1"/>
                </a:solidFill>
              </a:rPr>
              <a:t>OU</a:t>
            </a:r>
            <a:r>
              <a:rPr lang="fr-CH" sz="1800" b="0" cap="none" dirty="0">
                <a:solidFill>
                  <a:schemeClr val="tx1"/>
                </a:solidFill>
              </a:rPr>
              <a:t> la sécurité des différents modes de déplacement </a:t>
            </a:r>
          </a:p>
          <a:p>
            <a:pPr>
              <a:buFont typeface="Wingdings" panose="05000000000000000000" pitchFamily="2" charset="2"/>
              <a:buChar char="Ø"/>
            </a:pPr>
            <a:endParaRPr lang="fr-CH" sz="1800" cap="none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sz="1800" cap="none" dirty="0" smtClean="0">
              <a:solidFill>
                <a:srgbClr val="0070C0"/>
              </a:solidFill>
            </a:endParaRPr>
          </a:p>
          <a:p>
            <a:pPr marL="360000" lvl="1" indent="0">
              <a:buNone/>
            </a:pPr>
            <a:endParaRPr lang="fr-CH" b="1" dirty="0" smtClean="0">
              <a:solidFill>
                <a:schemeClr val="accent4"/>
              </a:solidFill>
              <a:sym typeface="Wingdings" panose="05000000000000000000" pitchFamily="2" charset="2"/>
            </a:endParaRPr>
          </a:p>
          <a:p>
            <a:pPr marL="360000" lvl="1" indent="0">
              <a:buNone/>
            </a:pPr>
            <a:endParaRPr lang="fr-CH" sz="2000" b="1" dirty="0" smtClean="0">
              <a:solidFill>
                <a:schemeClr val="accent4"/>
              </a:solidFill>
              <a:sym typeface="Wingdings" panose="05000000000000000000" pitchFamily="2" charset="2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Modifications législatives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614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323528" y="796981"/>
            <a:ext cx="8538885" cy="5617294"/>
          </a:xfrm>
        </p:spPr>
        <p:txBody>
          <a:bodyPr>
            <a:normAutofit/>
          </a:bodyPr>
          <a:lstStyle/>
          <a:p>
            <a:pPr lvl="2"/>
            <a:endParaRPr lang="fr-CH" dirty="0"/>
          </a:p>
          <a:p>
            <a:pPr lvl="2"/>
            <a:endParaRPr lang="fr-CH" dirty="0" smtClean="0"/>
          </a:p>
          <a:p>
            <a:pPr lvl="2"/>
            <a:endParaRPr lang="fr-CH" dirty="0" smtClean="0"/>
          </a:p>
          <a:p>
            <a:pPr marL="0" indent="0">
              <a:buNone/>
            </a:pPr>
            <a:r>
              <a:rPr lang="fr-CH" sz="2400" cap="none" dirty="0" smtClean="0"/>
              <a:t>Objectifs</a:t>
            </a:r>
          </a:p>
          <a:p>
            <a:pPr marL="360000" lvl="1" indent="0">
              <a:buNone/>
            </a:pPr>
            <a:endParaRPr lang="fr-CH" sz="2000" b="1" dirty="0">
              <a:solidFill>
                <a:schemeClr val="accent4"/>
              </a:solidFill>
              <a:sym typeface="Wingdings" panose="05000000000000000000" pitchFamily="2" charset="2"/>
            </a:endParaRPr>
          </a:p>
          <a:p>
            <a:pPr lvl="1">
              <a:buClr>
                <a:srgbClr val="0070C0"/>
              </a:buClr>
            </a:pPr>
            <a:r>
              <a:rPr lang="fr-CH" dirty="0">
                <a:sym typeface="Wingdings" panose="05000000000000000000" pitchFamily="2" charset="2"/>
              </a:rPr>
              <a:t>Mieux remplir les parkings souterrains qui sont de plus en plus </a:t>
            </a:r>
            <a:r>
              <a:rPr lang="fr-CH" dirty="0" smtClean="0">
                <a:sym typeface="Wingdings" panose="05000000000000000000" pitchFamily="2" charset="2"/>
              </a:rPr>
              <a:t>sous-utilisés</a:t>
            </a:r>
          </a:p>
          <a:p>
            <a:pPr lvl="1">
              <a:buClr>
                <a:srgbClr val="0070C0"/>
              </a:buClr>
            </a:pPr>
            <a:endParaRPr lang="fr-CH" dirty="0">
              <a:sym typeface="Wingdings" panose="05000000000000000000" pitchFamily="2" charset="2"/>
            </a:endParaRPr>
          </a:p>
          <a:p>
            <a:pPr lvl="1">
              <a:buClr>
                <a:srgbClr val="0070C0"/>
              </a:buClr>
            </a:pPr>
            <a:r>
              <a:rPr lang="fr-CH" dirty="0">
                <a:sym typeface="Wingdings" panose="05000000000000000000" pitchFamily="2" charset="2"/>
              </a:rPr>
              <a:t>Davantage de flexibilité pour </a:t>
            </a:r>
            <a:r>
              <a:rPr lang="fr-CH" dirty="0" smtClean="0">
                <a:sym typeface="Wingdings" panose="05000000000000000000" pitchFamily="2" charset="2"/>
              </a:rPr>
              <a:t>accélérer la mise </a:t>
            </a:r>
            <a:r>
              <a:rPr lang="fr-CH" dirty="0">
                <a:sym typeface="Wingdings" panose="05000000000000000000" pitchFamily="2" charset="2"/>
              </a:rPr>
              <a:t>en œuvre </a:t>
            </a:r>
            <a:r>
              <a:rPr lang="fr-CH" dirty="0" smtClean="0">
                <a:sym typeface="Wingdings" panose="05000000000000000000" pitchFamily="2" charset="2"/>
              </a:rPr>
              <a:t>de la </a:t>
            </a:r>
            <a:r>
              <a:rPr lang="fr-CH" dirty="0">
                <a:sym typeface="Wingdings" panose="05000000000000000000" pitchFamily="2" charset="2"/>
              </a:rPr>
              <a:t>LMCE </a:t>
            </a:r>
            <a:r>
              <a:rPr lang="fr-CH" dirty="0" smtClean="0">
                <a:sym typeface="Wingdings" panose="05000000000000000000" pitchFamily="2" charset="2"/>
              </a:rPr>
              <a:t/>
            </a:r>
            <a:br>
              <a:rPr lang="fr-CH" dirty="0" smtClean="0">
                <a:sym typeface="Wingdings" panose="05000000000000000000" pitchFamily="2" charset="2"/>
              </a:rPr>
            </a:br>
            <a:r>
              <a:rPr lang="fr-CH" dirty="0" smtClean="0">
                <a:sym typeface="Wingdings" panose="05000000000000000000" pitchFamily="2" charset="2"/>
              </a:rPr>
              <a:t>en permettant :</a:t>
            </a:r>
          </a:p>
          <a:p>
            <a:pPr lvl="1">
              <a:buClr>
                <a:srgbClr val="0070C0"/>
              </a:buClr>
            </a:pPr>
            <a:endParaRPr lang="fr-CH" dirty="0" smtClean="0">
              <a:sym typeface="Wingdings" panose="05000000000000000000" pitchFamily="2" charset="2"/>
            </a:endParaRPr>
          </a:p>
          <a:p>
            <a:pPr lvl="3">
              <a:buFont typeface="Courier New" panose="02070309020205020404" pitchFamily="49" charset="0"/>
              <a:buChar char="o"/>
            </a:pPr>
            <a:r>
              <a:rPr lang="fr-CH" sz="1800" dirty="0" smtClean="0">
                <a:sym typeface="Wingdings" panose="05000000000000000000" pitchFamily="2" charset="2"/>
              </a:rPr>
              <a:t>La création de la moyenne ceinture pour le trafic automobile</a:t>
            </a:r>
          </a:p>
          <a:p>
            <a:pPr lvl="3">
              <a:buFont typeface="Courier New" panose="02070309020205020404" pitchFamily="49" charset="0"/>
              <a:buChar char="o"/>
            </a:pPr>
            <a:endParaRPr lang="fr-CH" sz="1800" dirty="0" smtClean="0">
              <a:sym typeface="Wingdings" panose="05000000000000000000" pitchFamily="2" charset="2"/>
            </a:endParaRPr>
          </a:p>
          <a:p>
            <a:pPr lvl="3">
              <a:buFont typeface="Courier New" panose="02070309020205020404" pitchFamily="49" charset="0"/>
              <a:buChar char="o"/>
            </a:pPr>
            <a:r>
              <a:rPr lang="fr-CH" sz="1800" dirty="0" smtClean="0">
                <a:sym typeface="Wingdings" panose="05000000000000000000" pitchFamily="2" charset="2"/>
              </a:rPr>
              <a:t>Le développement de voies de bus et de pistes cyclables</a:t>
            </a:r>
            <a:endParaRPr lang="fr-CH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Modifications législatives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3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584256" y="2708920"/>
            <a:ext cx="8255000" cy="33843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H" cap="none" dirty="0" smtClean="0"/>
              <a:t>Fiscalisation des places de parc gratuites: </a:t>
            </a:r>
          </a:p>
          <a:p>
            <a:pPr marL="0" indent="0">
              <a:buNone/>
            </a:pPr>
            <a:endParaRPr lang="fr-CH" sz="1400" cap="non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CH" sz="1800" b="0" cap="none" dirty="0" smtClean="0">
                <a:solidFill>
                  <a:schemeClr val="tx1"/>
                </a:solidFill>
              </a:rPr>
              <a:t>Mesure actuellement examinée au plan fiscal et juridique </a:t>
            </a:r>
          </a:p>
          <a:p>
            <a:pPr marL="0" indent="0">
              <a:buNone/>
            </a:pPr>
            <a:endParaRPr lang="fr-CH" cap="non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CH" cap="none" dirty="0" smtClean="0"/>
              <a:t>Développement des plans de mobilité d'entreprises:</a:t>
            </a:r>
          </a:p>
          <a:p>
            <a:pPr>
              <a:buFont typeface="Wingdings" panose="05000000000000000000" pitchFamily="2" charset="2"/>
              <a:buChar char="§"/>
            </a:pPr>
            <a:endParaRPr lang="fr-CH" cap="none" dirty="0" smtClean="0"/>
          </a:p>
          <a:p>
            <a:pPr marL="0" indent="0">
              <a:buNone/>
            </a:pPr>
            <a:r>
              <a:rPr lang="fr-CH" sz="1800" b="0" cap="none" dirty="0" smtClean="0">
                <a:solidFill>
                  <a:schemeClr val="tx1"/>
                </a:solidFill>
              </a:rPr>
              <a:t>Sensibilisation des entreprises, conseil et accompagnement </a:t>
            </a:r>
            <a:r>
              <a:rPr lang="fr-CH" sz="1800" b="0" cap="none" dirty="0">
                <a:solidFill>
                  <a:schemeClr val="tx1"/>
                </a:solidFill>
              </a:rPr>
              <a:t/>
            </a:r>
            <a:br>
              <a:rPr lang="fr-CH" sz="1800" b="0" cap="none" dirty="0">
                <a:solidFill>
                  <a:schemeClr val="tx1"/>
                </a:solidFill>
              </a:rPr>
            </a:br>
            <a:r>
              <a:rPr lang="fr-CH" sz="1800" b="0" cap="none" dirty="0" smtClean="0">
                <a:solidFill>
                  <a:schemeClr val="tx1"/>
                </a:solidFill>
              </a:rPr>
              <a:t>en collaboration étroite avec les associations économiques faîtières</a:t>
            </a:r>
          </a:p>
          <a:p>
            <a:pPr marL="0" indent="0">
              <a:buNone/>
            </a:pPr>
            <a:endParaRPr lang="fr-CH" sz="1800" b="0" cap="non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CH" sz="1800" b="0" cap="none" dirty="0" smtClean="0">
                <a:solidFill>
                  <a:schemeClr val="tx1"/>
                </a:solidFill>
              </a:rPr>
              <a:t>Mettre en place des incitations concrètes à l'usage des transports publics, </a:t>
            </a:r>
            <a:br>
              <a:rPr lang="fr-CH" sz="1800" b="0" cap="none" dirty="0" smtClean="0">
                <a:solidFill>
                  <a:schemeClr val="tx1"/>
                </a:solidFill>
              </a:rPr>
            </a:br>
            <a:r>
              <a:rPr lang="fr-CH" sz="1800" b="0" cap="none" dirty="0" smtClean="0">
                <a:solidFill>
                  <a:schemeClr val="tx1"/>
                </a:solidFill>
              </a:rPr>
              <a:t>au co-voiturage ou à la mobilité douce</a:t>
            </a:r>
          </a:p>
          <a:p>
            <a:pPr marL="0" indent="0">
              <a:buNone/>
            </a:pPr>
            <a:endParaRPr lang="fr-CH" cap="none" dirty="0"/>
          </a:p>
          <a:p>
            <a:pPr marL="0" indent="0">
              <a:buNone/>
            </a:pPr>
            <a:endParaRPr lang="fr-CH" cap="none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Gestion du stationnement dans les entreprises</a:t>
            </a:r>
            <a:r>
              <a:rPr lang="fr-CH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41792" y="1052736"/>
            <a:ext cx="8208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solidFill>
                  <a:schemeClr val="accent4"/>
                </a:solidFill>
              </a:rPr>
              <a:t>La </a:t>
            </a:r>
            <a:r>
              <a:rPr lang="fr-CH" sz="2000" b="1" dirty="0">
                <a:solidFill>
                  <a:schemeClr val="accent4"/>
                </a:solidFill>
              </a:rPr>
              <a:t>disposition d'une place influence l'utilisation d'une voiture </a:t>
            </a:r>
            <a:endParaRPr lang="fr-CH" sz="2000" b="1" dirty="0" smtClean="0">
              <a:solidFill>
                <a:schemeClr val="accent4"/>
              </a:solidFill>
            </a:endParaRPr>
          </a:p>
          <a:p>
            <a:r>
              <a:rPr lang="fr-CH" dirty="0" smtClean="0"/>
              <a:t>(</a:t>
            </a:r>
            <a:r>
              <a:rPr lang="fr-CH" dirty="0"/>
              <a:t>45% des actifs utilisent </a:t>
            </a:r>
            <a:r>
              <a:rPr lang="fr-CH" dirty="0" smtClean="0"/>
              <a:t>leur </a:t>
            </a:r>
            <a:r>
              <a:rPr lang="fr-CH" dirty="0"/>
              <a:t>voiture si la place est </a:t>
            </a:r>
            <a:r>
              <a:rPr lang="fr-CH" dirty="0" smtClean="0"/>
              <a:t>gratuite; </a:t>
            </a:r>
            <a:r>
              <a:rPr lang="fr-CH" dirty="0"/>
              <a:t>32% </a:t>
            </a:r>
            <a:r>
              <a:rPr lang="fr-CH" dirty="0" smtClean="0"/>
              <a:t>s'ils </a:t>
            </a:r>
            <a:r>
              <a:rPr lang="fr-CH" dirty="0"/>
              <a:t>doivent </a:t>
            </a:r>
            <a:r>
              <a:rPr lang="fr-CH" dirty="0" smtClean="0"/>
              <a:t>payer; </a:t>
            </a:r>
            <a:r>
              <a:rPr lang="fr-CH" dirty="0"/>
              <a:t>12% </a:t>
            </a:r>
            <a:r>
              <a:rPr lang="fr-CH" dirty="0" smtClean="0"/>
              <a:t>s'ils </a:t>
            </a:r>
            <a:r>
              <a:rPr lang="fr-CH" dirty="0"/>
              <a:t>n'en </a:t>
            </a:r>
            <a:r>
              <a:rPr lang="fr-CH" dirty="0" smtClean="0"/>
              <a:t>disposent </a:t>
            </a:r>
            <a:r>
              <a:rPr lang="fr-CH" dirty="0"/>
              <a:t>pas)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472" y="845713"/>
            <a:ext cx="8568952" cy="136815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6672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 : Une période charnière</a:t>
            </a:r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961675"/>
            <a:ext cx="83890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H" sz="2000" dirty="0" smtClean="0"/>
              <a:t>La mise en service du Léman Express va bouleverser </a:t>
            </a:r>
            <a:br>
              <a:rPr lang="fr-CH" sz="2000" dirty="0" smtClean="0"/>
            </a:br>
            <a:r>
              <a:rPr lang="fr-CH" sz="2000" dirty="0" smtClean="0"/>
              <a:t>les habitudes de mobilité à Genève et dans la région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fr-CH" sz="2000" dirty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H" sz="2000" dirty="0" smtClean="0"/>
              <a:t>Elle facilitera la mise en œuvre </a:t>
            </a:r>
            <a:br>
              <a:rPr lang="fr-CH" sz="2000" dirty="0" smtClean="0"/>
            </a:br>
            <a:r>
              <a:rPr lang="fr-CH" sz="2000" dirty="0" smtClean="0"/>
              <a:t>de la loi pour une mobilité cohérente et équilibrée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fr-CH" sz="2000" dirty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H" sz="2000" dirty="0" smtClean="0"/>
              <a:t>La qualité de vie sera considérablement améliorée </a:t>
            </a:r>
            <a:br>
              <a:rPr lang="fr-CH" sz="2000" dirty="0" smtClean="0"/>
            </a:br>
            <a:r>
              <a:rPr lang="fr-CH" sz="2000" dirty="0" smtClean="0"/>
              <a:t>dans le centre, en campagne et dans les zones villas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fr-CH" sz="2000" dirty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H" sz="2000" dirty="0" smtClean="0"/>
              <a:t>La route sera plus accessible pour ceux qui en ont besoin </a:t>
            </a:r>
            <a:br>
              <a:rPr lang="fr-CH" sz="2000" dirty="0" smtClean="0"/>
            </a:br>
            <a:r>
              <a:rPr lang="fr-CH" sz="2000" dirty="0" smtClean="0"/>
              <a:t> - comme les transporteurs professionnels - et pour ceux </a:t>
            </a:r>
            <a:br>
              <a:rPr lang="fr-CH" sz="2000" dirty="0" smtClean="0"/>
            </a:br>
            <a:r>
              <a:rPr lang="fr-CH" sz="2000" dirty="0" smtClean="0"/>
              <a:t>qui n'ont pas d'alternative fiable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sz="2400" dirty="0" smtClean="0"/>
          </a:p>
          <a:p>
            <a:r>
              <a:rPr lang="fr-CH" sz="2400" b="1" dirty="0" smtClean="0">
                <a:solidFill>
                  <a:srgbClr val="0070C0"/>
                </a:solidFill>
              </a:rPr>
              <a:t>		</a:t>
            </a:r>
            <a:r>
              <a:rPr lang="fr-CH" sz="2000" b="1" dirty="0" smtClean="0">
                <a:solidFill>
                  <a:srgbClr val="0070C0"/>
                </a:solidFill>
              </a:rPr>
              <a:t>La mobilité n'est pas une thématique idéologique: </a:t>
            </a:r>
            <a:br>
              <a:rPr lang="fr-CH" sz="2000" b="1" dirty="0" smtClean="0">
                <a:solidFill>
                  <a:srgbClr val="0070C0"/>
                </a:solidFill>
              </a:rPr>
            </a:br>
            <a:r>
              <a:rPr lang="fr-CH" sz="2000" b="1" dirty="0" smtClean="0">
                <a:solidFill>
                  <a:srgbClr val="0070C0"/>
                </a:solidFill>
              </a:rPr>
              <a:t>		c'est un facteur central de la qualité de vie </a:t>
            </a:r>
            <a:br>
              <a:rPr lang="fr-CH" sz="2000" b="1" dirty="0" smtClean="0">
                <a:solidFill>
                  <a:srgbClr val="0070C0"/>
                </a:solidFill>
              </a:rPr>
            </a:br>
            <a:r>
              <a:rPr lang="fr-CH" sz="2000" b="1" dirty="0" smtClean="0">
                <a:solidFill>
                  <a:srgbClr val="0070C0"/>
                </a:solidFill>
              </a:rPr>
              <a:t>		et de la prospérité 	maîtrisée de notre canton!</a:t>
            </a:r>
            <a:endParaRPr lang="fr-CH" sz="20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H" sz="2400" dirty="0"/>
          </a:p>
        </p:txBody>
      </p:sp>
      <p:sp>
        <p:nvSpPr>
          <p:cNvPr id="6" name="Rectangle 5"/>
          <p:cNvSpPr/>
          <p:nvPr/>
        </p:nvSpPr>
        <p:spPr>
          <a:xfrm>
            <a:off x="1331640" y="4869160"/>
            <a:ext cx="6574472" cy="151216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581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3" y="666750"/>
            <a:ext cx="8722102" cy="3590925"/>
          </a:xfrm>
        </p:spPr>
        <p:txBody>
          <a:bodyPr/>
          <a:lstStyle/>
          <a:p>
            <a:pPr algn="ctr"/>
            <a:r>
              <a:rPr lang="fr-CH" sz="4000" dirty="0"/>
              <a:t>Merci pour votre attention</a:t>
            </a:r>
            <a:br>
              <a:rPr lang="fr-CH" sz="4000" dirty="0"/>
            </a:br>
            <a:endParaRPr lang="fr-CH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4711756" y="6093296"/>
            <a:ext cx="432473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1100" dirty="0"/>
              <a:t>							</a:t>
            </a:r>
          </a:p>
          <a:p>
            <a:pPr algn="just"/>
            <a:r>
              <a:rPr lang="fr-CH" sz="1100" b="1" dirty="0"/>
              <a:t>							</a:t>
            </a:r>
            <a:endParaRPr lang="fr-CH" sz="1100" dirty="0"/>
          </a:p>
        </p:txBody>
      </p:sp>
    </p:spTree>
    <p:extLst>
      <p:ext uri="{BB962C8B-B14F-4D97-AF65-F5344CB8AC3E}">
        <p14:creationId xmlns:p14="http://schemas.microsoft.com/office/powerpoint/2010/main" val="292424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208437" y="1700808"/>
            <a:ext cx="8928992" cy="3097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cap="none" dirty="0" smtClean="0">
                <a:solidFill>
                  <a:srgbClr val="0070C0"/>
                </a:solidFill>
              </a:rPr>
              <a:t>En décembre 2019, le réseau </a:t>
            </a:r>
            <a:r>
              <a:rPr lang="fr-CH" cap="none" dirty="0">
                <a:solidFill>
                  <a:srgbClr val="0070C0"/>
                </a:solidFill>
              </a:rPr>
              <a:t>L</a:t>
            </a:r>
            <a:r>
              <a:rPr lang="fr-CH" cap="none" dirty="0" smtClean="0">
                <a:solidFill>
                  <a:srgbClr val="0070C0"/>
                </a:solidFill>
              </a:rPr>
              <a:t>éman </a:t>
            </a:r>
            <a:r>
              <a:rPr lang="fr-CH" cap="none" dirty="0">
                <a:solidFill>
                  <a:srgbClr val="0070C0"/>
                </a:solidFill>
              </a:rPr>
              <a:t>E</a:t>
            </a:r>
            <a:r>
              <a:rPr lang="fr-CH" cap="none" dirty="0" smtClean="0">
                <a:solidFill>
                  <a:srgbClr val="0070C0"/>
                </a:solidFill>
              </a:rPr>
              <a:t>xpress viendra profondément modifier les habitudes en matière de mobilité à </a:t>
            </a:r>
            <a:r>
              <a:rPr lang="fr-CH" cap="none" dirty="0">
                <a:solidFill>
                  <a:srgbClr val="0070C0"/>
                </a:solidFill>
              </a:rPr>
              <a:t>G</a:t>
            </a:r>
            <a:r>
              <a:rPr lang="fr-CH" cap="none" dirty="0" smtClean="0">
                <a:solidFill>
                  <a:srgbClr val="0070C0"/>
                </a:solidFill>
              </a:rPr>
              <a:t>enève et dans la région</a:t>
            </a:r>
          </a:p>
          <a:p>
            <a:pPr marL="0" indent="0">
              <a:buNone/>
            </a:pPr>
            <a:endParaRPr lang="fr-CH" cap="none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CH" b="0" cap="non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CH" cap="non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CH" b="0" cap="none" dirty="0" smtClean="0">
                <a:solidFill>
                  <a:schemeClr val="tx1"/>
                </a:solidFill>
              </a:rPr>
              <a:t>Le potentiel supplémentaire offert par le réseau est équivalent </a:t>
            </a:r>
            <a:br>
              <a:rPr lang="fr-CH" b="0" cap="none" dirty="0" smtClean="0">
                <a:solidFill>
                  <a:schemeClr val="tx1"/>
                </a:solidFill>
              </a:rPr>
            </a:br>
            <a:r>
              <a:rPr lang="fr-CH" b="0" cap="none" dirty="0" smtClean="0">
                <a:solidFill>
                  <a:schemeClr val="tx1"/>
                </a:solidFill>
              </a:rPr>
              <a:t>à celui d'une autoroute à deux doubles voies</a:t>
            </a:r>
          </a:p>
          <a:p>
            <a:pPr>
              <a:buFont typeface="Wingdings" panose="05000000000000000000" pitchFamily="2" charset="2"/>
              <a:buChar char="§"/>
            </a:pPr>
            <a:endParaRPr lang="fr-CH" b="0" cap="none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b="0" cap="none" dirty="0" smtClean="0">
                <a:solidFill>
                  <a:schemeClr val="tx1"/>
                </a:solidFill>
              </a:rPr>
              <a:t>A Genève, plus de 80% des habitants et près de 86% des emplois </a:t>
            </a:r>
            <a:br>
              <a:rPr lang="fr-CH" b="0" cap="none" dirty="0" smtClean="0">
                <a:solidFill>
                  <a:schemeClr val="tx1"/>
                </a:solidFill>
              </a:rPr>
            </a:br>
            <a:r>
              <a:rPr lang="fr-CH" b="0" cap="none" dirty="0" smtClean="0">
                <a:solidFill>
                  <a:schemeClr val="tx1"/>
                </a:solidFill>
              </a:rPr>
              <a:t>seront situés à moins de 1,5 km d'une gare du Léman Express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Dans un an, une nouvelle ère de la mobilité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96" y="1484784"/>
            <a:ext cx="9001000" cy="115212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71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461144" y="1628800"/>
            <a:ext cx="8411976" cy="4033119"/>
          </a:xfrm>
        </p:spPr>
        <p:txBody>
          <a:bodyPr>
            <a:normAutofit/>
          </a:bodyPr>
          <a:lstStyle/>
          <a:p>
            <a:endParaRPr lang="fr-CH" dirty="0"/>
          </a:p>
          <a:p>
            <a:pPr>
              <a:buFont typeface="Wingdings" panose="05000000000000000000" pitchFamily="2" charset="2"/>
              <a:buChar char="§"/>
            </a:pPr>
            <a:r>
              <a:rPr lang="fr-CH" b="0" cap="none" dirty="0">
                <a:solidFill>
                  <a:schemeClr val="tx1"/>
                </a:solidFill>
              </a:rPr>
              <a:t>Le nouveau réseau </a:t>
            </a:r>
            <a:r>
              <a:rPr lang="fr-CH" b="0" cap="none" dirty="0" smtClean="0">
                <a:solidFill>
                  <a:schemeClr val="tx1"/>
                </a:solidFill>
              </a:rPr>
              <a:t>doit permettre de réduire </a:t>
            </a:r>
            <a:r>
              <a:rPr lang="fr-CH" b="0" cap="none" dirty="0">
                <a:solidFill>
                  <a:schemeClr val="tx1"/>
                </a:solidFill>
              </a:rPr>
              <a:t>fortement le trafic pendulaire et ainsi d'apaiser la circulation dans le </a:t>
            </a:r>
            <a:r>
              <a:rPr lang="fr-CH" b="0" cap="none" dirty="0" smtClean="0">
                <a:solidFill>
                  <a:schemeClr val="tx1"/>
                </a:solidFill>
              </a:rPr>
              <a:t>centre</a:t>
            </a:r>
          </a:p>
          <a:p>
            <a:pPr>
              <a:buFont typeface="Wingdings" panose="05000000000000000000" pitchFamily="2" charset="2"/>
              <a:buChar char="§"/>
            </a:pPr>
            <a:endParaRPr lang="fr-CH" b="0" cap="none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b="0" cap="none" dirty="0" smtClean="0">
                <a:solidFill>
                  <a:schemeClr val="tx1"/>
                </a:solidFill>
              </a:rPr>
              <a:t>Associé à d'autres mesures (p.ex. covoiturage), il doit permettre </a:t>
            </a:r>
            <a:br>
              <a:rPr lang="fr-CH" b="0" cap="none" dirty="0" smtClean="0">
                <a:solidFill>
                  <a:schemeClr val="tx1"/>
                </a:solidFill>
              </a:rPr>
            </a:br>
            <a:r>
              <a:rPr lang="fr-CH" b="0" cap="none" dirty="0" smtClean="0">
                <a:solidFill>
                  <a:schemeClr val="tx1"/>
                </a:solidFill>
              </a:rPr>
              <a:t>de contrer le trafic automobile parasitaire sur certaines routes </a:t>
            </a:r>
            <a:br>
              <a:rPr lang="fr-CH" b="0" cap="none" dirty="0" smtClean="0">
                <a:solidFill>
                  <a:schemeClr val="tx1"/>
                </a:solidFill>
              </a:rPr>
            </a:br>
            <a:r>
              <a:rPr lang="fr-CH" b="0" cap="none" dirty="0" smtClean="0">
                <a:solidFill>
                  <a:schemeClr val="tx1"/>
                </a:solidFill>
              </a:rPr>
              <a:t>de campagne ou dans les zones villas </a:t>
            </a:r>
          </a:p>
          <a:p>
            <a:pPr>
              <a:buFont typeface="Wingdings" panose="05000000000000000000" pitchFamily="2" charset="2"/>
              <a:buChar char="§"/>
            </a:pPr>
            <a:endParaRPr lang="fr-CH" b="0" cap="none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b="0" cap="none" dirty="0" smtClean="0">
                <a:solidFill>
                  <a:schemeClr val="tx1"/>
                </a:solidFill>
              </a:rPr>
              <a:t>Pour assurer son succès et encourager activement les changements d'habitudes, il est indispensable de mettre en place des mesures d'accompagnement efficaces</a:t>
            </a:r>
            <a:endParaRPr lang="fr-CH" b="0" cap="none" dirty="0">
              <a:solidFill>
                <a:schemeClr val="tx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Dans un an, une nouvelle ère de la mobilité</a:t>
            </a:r>
          </a:p>
        </p:txBody>
      </p:sp>
    </p:spTree>
    <p:extLst>
      <p:ext uri="{BB962C8B-B14F-4D97-AF65-F5344CB8AC3E}">
        <p14:creationId xmlns:p14="http://schemas.microsoft.com/office/powerpoint/2010/main" val="42187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Mes priorités stratégiques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827584" y="1196752"/>
            <a:ext cx="770485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H" sz="2000" dirty="0" smtClean="0"/>
              <a:t>Mettre en œuvre un programme ambitieux de mesures d'accompagnement pour faire du Léman Express la colonne vertébrale du Grand Genève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fr-CH" sz="2000" dirty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H" sz="2000" dirty="0" smtClean="0"/>
              <a:t>Viser une réduction drastique des mouvements de voitures pendulaires qui encombrent nos axes pénétrants, notre centre-ville ainsi que les routes de campagne et les zones villas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fr-CH" sz="2000" dirty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H" sz="2000" dirty="0" smtClean="0"/>
              <a:t>Accélérer la mise en œuvre de la loi pour une mobilité cohérente et équilibrée, qui précise la place prioritaire </a:t>
            </a:r>
            <a:br>
              <a:rPr lang="fr-CH" sz="2000" dirty="0" smtClean="0"/>
            </a:br>
            <a:r>
              <a:rPr lang="fr-CH" sz="2000" dirty="0" smtClean="0"/>
              <a:t>de chaque moyen de transport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fr-CH" sz="2000" dirty="0" smtClean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CH" sz="2000" dirty="0" smtClean="0"/>
              <a:t>Réaliser les nouvelles infrastructures de transport public </a:t>
            </a:r>
            <a:br>
              <a:rPr lang="fr-CH" sz="2000" dirty="0" smtClean="0"/>
            </a:br>
            <a:r>
              <a:rPr lang="fr-CH" sz="2000" dirty="0" smtClean="0"/>
              <a:t>et routières dans les délais prévus 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fr-CH" dirty="0"/>
          </a:p>
          <a:p>
            <a:r>
              <a:rPr lang="fr-CH" dirty="0" smtClean="0"/>
              <a:t>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202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1448" y="100800"/>
            <a:ext cx="8533040" cy="428625"/>
          </a:xfrm>
        </p:spPr>
        <p:txBody>
          <a:bodyPr>
            <a:normAutofit fontScale="90000"/>
          </a:bodyPr>
          <a:lstStyle/>
          <a:p>
            <a:r>
              <a:rPr lang="fr-CH" dirty="0"/>
              <a:t>Le Léman Express: trait d'union de toute une région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"/>
          <a:stretch/>
        </p:blipFill>
        <p:spPr>
          <a:xfrm>
            <a:off x="467544" y="692697"/>
            <a:ext cx="8352928" cy="5760640"/>
          </a:xfrm>
        </p:spPr>
      </p:pic>
      <p:pic>
        <p:nvPicPr>
          <p:cNvPr id="4" name="Espace réservé du contenu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"/>
          <a:stretch/>
        </p:blipFill>
        <p:spPr>
          <a:xfrm>
            <a:off x="418343" y="697272"/>
            <a:ext cx="8352928" cy="597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00800"/>
            <a:ext cx="8854676" cy="428625"/>
          </a:xfrm>
        </p:spPr>
        <p:txBody>
          <a:bodyPr>
            <a:normAutofit/>
          </a:bodyPr>
          <a:lstStyle/>
          <a:p>
            <a:r>
              <a:rPr lang="fr-CH" dirty="0"/>
              <a:t>transports publics: Rabattements sur les gares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9" y="665270"/>
            <a:ext cx="9034188" cy="5652219"/>
          </a:xfrm>
        </p:spPr>
      </p:pic>
    </p:spTree>
    <p:extLst>
      <p:ext uri="{BB962C8B-B14F-4D97-AF65-F5344CB8AC3E}">
        <p14:creationId xmlns:p14="http://schemas.microsoft.com/office/powerpoint/2010/main" val="41786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448" y="100800"/>
            <a:ext cx="8461032" cy="428625"/>
          </a:xfrm>
        </p:spPr>
        <p:txBody>
          <a:bodyPr>
            <a:normAutofit/>
          </a:bodyPr>
          <a:lstStyle/>
          <a:p>
            <a:r>
              <a:rPr lang="fr-CH" dirty="0" smtClean="0"/>
              <a:t>Voitures et </a:t>
            </a:r>
            <a:r>
              <a:rPr lang="fr-CH" dirty="0" err="1" smtClean="0"/>
              <a:t>MoTos</a:t>
            </a:r>
            <a:r>
              <a:rPr lang="fr-CH" dirty="0" smtClean="0"/>
              <a:t>: Parking proches des gares</a:t>
            </a:r>
            <a:endParaRPr lang="fr-CH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 rotWithShape="1">
          <a:blip r:embed="rId3"/>
          <a:srcRect l="15261" t="13187" r="17572" b="11446"/>
          <a:stretch/>
        </p:blipFill>
        <p:spPr>
          <a:xfrm>
            <a:off x="4439822" y="1094571"/>
            <a:ext cx="4697838" cy="3294588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4"/>
          <a:srcRect l="17007" t="14583" r="31528" b="10050"/>
          <a:stretch/>
        </p:blipFill>
        <p:spPr>
          <a:xfrm>
            <a:off x="197824" y="1257403"/>
            <a:ext cx="4279058" cy="46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re 2"/>
          <p:cNvSpPr txBox="1">
            <a:spLocks/>
          </p:cNvSpPr>
          <p:nvPr/>
        </p:nvSpPr>
        <p:spPr>
          <a:xfrm>
            <a:off x="431448" y="116632"/>
            <a:ext cx="8461032" cy="428625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85000" lnSpcReduction="10000"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b="1" i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Stationnement vélo en suffisance autour des gares</a:t>
            </a:r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18565" y="608735"/>
            <a:ext cx="897033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accent4">
                    <a:lumMod val="75000"/>
                  </a:schemeClr>
                </a:solidFill>
              </a:rPr>
              <a:t>Stationnements en service</a:t>
            </a:r>
          </a:p>
          <a:p>
            <a:r>
              <a:rPr lang="fr-CH" sz="1400" u="sng" dirty="0" err="1" smtClean="0">
                <a:solidFill>
                  <a:schemeClr val="accent4">
                    <a:lumMod val="75000"/>
                  </a:schemeClr>
                </a:solidFill>
              </a:rPr>
              <a:t>Satigny</a:t>
            </a:r>
            <a:r>
              <a:rPr lang="fr-CH" sz="1400" u="sng" dirty="0" smtClean="0">
                <a:solidFill>
                  <a:schemeClr val="accent4">
                    <a:lumMod val="75000"/>
                  </a:schemeClr>
                </a:solidFill>
              </a:rPr>
              <a:t> (2) </a:t>
            </a:r>
            <a:r>
              <a:rPr lang="fr-CH" sz="1400" dirty="0" smtClean="0">
                <a:solidFill>
                  <a:schemeClr val="accent4">
                    <a:lumMod val="75000"/>
                  </a:schemeClr>
                </a:solidFill>
              </a:rPr>
              <a:t>			   40 places</a:t>
            </a:r>
          </a:p>
          <a:p>
            <a:r>
              <a:rPr lang="fr-CH" sz="1400" u="sng" dirty="0" smtClean="0">
                <a:solidFill>
                  <a:schemeClr val="accent4">
                    <a:lumMod val="75000"/>
                  </a:schemeClr>
                </a:solidFill>
              </a:rPr>
              <a:t>Versoix (10)</a:t>
            </a:r>
            <a:r>
              <a:rPr lang="fr-CH" sz="1400" dirty="0" smtClean="0">
                <a:solidFill>
                  <a:schemeClr val="accent4">
                    <a:lumMod val="75000"/>
                  </a:schemeClr>
                </a:solidFill>
              </a:rPr>
              <a:t> 		   50 places</a:t>
            </a:r>
          </a:p>
          <a:p>
            <a:r>
              <a:rPr lang="fr-CH" sz="1400" u="sng" dirty="0" smtClean="0">
                <a:solidFill>
                  <a:schemeClr val="accent4">
                    <a:lumMod val="75000"/>
                  </a:schemeClr>
                </a:solidFill>
              </a:rPr>
              <a:t>Creux-de-Genthod (9)</a:t>
            </a:r>
            <a:r>
              <a:rPr lang="fr-CH" sz="1400" dirty="0" smtClean="0">
                <a:solidFill>
                  <a:schemeClr val="accent4">
                    <a:lumMod val="75000"/>
                  </a:schemeClr>
                </a:solidFill>
              </a:rPr>
              <a:t>	   12 places</a:t>
            </a:r>
          </a:p>
          <a:p>
            <a:r>
              <a:rPr lang="fr-CH" sz="1400" u="sng" dirty="0" smtClean="0">
                <a:solidFill>
                  <a:schemeClr val="accent4">
                    <a:lumMod val="75000"/>
                  </a:schemeClr>
                </a:solidFill>
              </a:rPr>
              <a:t>Genthod Bellevue (8)</a:t>
            </a:r>
            <a:r>
              <a:rPr lang="fr-CH" sz="1400" dirty="0" smtClean="0">
                <a:solidFill>
                  <a:schemeClr val="accent4">
                    <a:lumMod val="75000"/>
                  </a:schemeClr>
                </a:solidFill>
              </a:rPr>
              <a:t>	   24 places</a:t>
            </a:r>
          </a:p>
          <a:p>
            <a:r>
              <a:rPr lang="fr-CH" sz="1400" u="sng" dirty="0" smtClean="0">
                <a:solidFill>
                  <a:schemeClr val="accent4">
                    <a:lumMod val="75000"/>
                  </a:schemeClr>
                </a:solidFill>
              </a:rPr>
              <a:t>Les Tuileries (7)</a:t>
            </a:r>
            <a:r>
              <a:rPr lang="fr-CH" sz="1400" dirty="0" smtClean="0">
                <a:solidFill>
                  <a:schemeClr val="accent4">
                    <a:lumMod val="75000"/>
                  </a:schemeClr>
                </a:solidFill>
              </a:rPr>
              <a:t>		   24 places</a:t>
            </a:r>
          </a:p>
          <a:p>
            <a:r>
              <a:rPr lang="fr-CH" sz="1400" u="sng" dirty="0" err="1" smtClean="0">
                <a:solidFill>
                  <a:schemeClr val="accent4">
                    <a:lumMod val="75000"/>
                  </a:schemeClr>
                </a:solidFill>
              </a:rPr>
              <a:t>Sécheron</a:t>
            </a:r>
            <a:r>
              <a:rPr lang="fr-CH" sz="1400" u="sng" dirty="0" smtClean="0">
                <a:solidFill>
                  <a:schemeClr val="accent4">
                    <a:lumMod val="75000"/>
                  </a:schemeClr>
                </a:solidFill>
              </a:rPr>
              <a:t> (6)</a:t>
            </a:r>
            <a:r>
              <a:rPr lang="fr-CH" sz="1400" dirty="0" smtClean="0">
                <a:solidFill>
                  <a:schemeClr val="accent4">
                    <a:lumMod val="75000"/>
                  </a:schemeClr>
                </a:solidFill>
              </a:rPr>
              <a:t>		   58 places</a:t>
            </a:r>
          </a:p>
          <a:p>
            <a:r>
              <a:rPr lang="fr-CH" sz="1400" u="sng" dirty="0" err="1" smtClean="0">
                <a:solidFill>
                  <a:schemeClr val="accent4">
                    <a:lumMod val="75000"/>
                  </a:schemeClr>
                </a:solidFill>
              </a:rPr>
              <a:t>Cornavin</a:t>
            </a:r>
            <a:r>
              <a:rPr lang="fr-CH" sz="1400" dirty="0" smtClean="0">
                <a:solidFill>
                  <a:schemeClr val="accent4">
                    <a:lumMod val="75000"/>
                  </a:schemeClr>
                </a:solidFill>
              </a:rPr>
              <a:t>			  486 places (</a:t>
            </a:r>
            <a:r>
              <a:rPr lang="fr-CH" sz="1400" dirty="0" err="1" smtClean="0">
                <a:solidFill>
                  <a:schemeClr val="accent4">
                    <a:lumMod val="75000"/>
                  </a:schemeClr>
                </a:solidFill>
              </a:rPr>
              <a:t>vélostations</a:t>
            </a:r>
            <a:r>
              <a:rPr lang="fr-CH" sz="1400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</a:p>
          <a:p>
            <a:r>
              <a:rPr lang="fr-CH" sz="1400" dirty="0" smtClean="0">
                <a:solidFill>
                  <a:schemeClr val="accent4">
                    <a:lumMod val="75000"/>
                  </a:schemeClr>
                </a:solidFill>
              </a:rPr>
              <a:t>		     		  570 places  (espace public)</a:t>
            </a:r>
          </a:p>
          <a:p>
            <a:r>
              <a:rPr lang="fr-CH" b="1" dirty="0" smtClean="0">
                <a:solidFill>
                  <a:srgbClr val="7030A0"/>
                </a:solidFill>
              </a:rPr>
              <a:t>Dès décembre 2019</a:t>
            </a:r>
            <a:r>
              <a:rPr lang="fr-CH" sz="1400" dirty="0" smtClean="0">
                <a:solidFill>
                  <a:srgbClr val="7030A0"/>
                </a:solidFill>
              </a:rPr>
              <a:t>				</a:t>
            </a:r>
          </a:p>
          <a:p>
            <a:r>
              <a:rPr lang="fr-CH" sz="1400" u="sng" dirty="0" smtClean="0">
                <a:solidFill>
                  <a:srgbClr val="7030A0"/>
                </a:solidFill>
              </a:rPr>
              <a:t>Chêne-Bourg (15)</a:t>
            </a:r>
            <a:r>
              <a:rPr lang="fr-CH" sz="1400" dirty="0" smtClean="0">
                <a:solidFill>
                  <a:srgbClr val="7030A0"/>
                </a:solidFill>
              </a:rPr>
              <a:t>	   </a:t>
            </a:r>
            <a:r>
              <a:rPr lang="fr-CH" sz="1400" dirty="0" err="1" smtClean="0">
                <a:solidFill>
                  <a:srgbClr val="7030A0"/>
                </a:solidFill>
              </a:rPr>
              <a:t>Vélostation</a:t>
            </a:r>
            <a:r>
              <a:rPr lang="fr-CH" sz="1400" dirty="0" smtClean="0">
                <a:solidFill>
                  <a:srgbClr val="7030A0"/>
                </a:solidFill>
              </a:rPr>
              <a:t> : 250 places</a:t>
            </a:r>
          </a:p>
          <a:p>
            <a:r>
              <a:rPr lang="fr-CH" sz="1400" dirty="0" smtClean="0">
                <a:solidFill>
                  <a:srgbClr val="7030A0"/>
                </a:solidFill>
              </a:rPr>
              <a:t>				</a:t>
            </a:r>
            <a:r>
              <a:rPr lang="fr-CH" sz="1400" dirty="0">
                <a:solidFill>
                  <a:srgbClr val="7030A0"/>
                </a:solidFill>
              </a:rPr>
              <a:t> </a:t>
            </a:r>
            <a:r>
              <a:rPr lang="fr-CH" sz="1400" dirty="0" smtClean="0">
                <a:solidFill>
                  <a:srgbClr val="7030A0"/>
                </a:solidFill>
              </a:rPr>
              <a:t>  Voie publique : 164 places</a:t>
            </a:r>
          </a:p>
          <a:p>
            <a:r>
              <a:rPr lang="fr-CH" sz="1400" u="sng" dirty="0" smtClean="0">
                <a:solidFill>
                  <a:srgbClr val="7030A0"/>
                </a:solidFill>
              </a:rPr>
              <a:t>Eaux-Vives Sud (14)</a:t>
            </a:r>
            <a:r>
              <a:rPr lang="fr-CH" sz="1400" dirty="0">
                <a:solidFill>
                  <a:srgbClr val="7030A0"/>
                </a:solidFill>
              </a:rPr>
              <a:t>	</a:t>
            </a:r>
            <a:r>
              <a:rPr lang="fr-CH" sz="1400" dirty="0" smtClean="0">
                <a:solidFill>
                  <a:srgbClr val="7030A0"/>
                </a:solidFill>
              </a:rPr>
              <a:t>   </a:t>
            </a:r>
            <a:r>
              <a:rPr lang="fr-CH" sz="1400" dirty="0" err="1" smtClean="0">
                <a:solidFill>
                  <a:srgbClr val="7030A0"/>
                </a:solidFill>
              </a:rPr>
              <a:t>Vélostation</a:t>
            </a:r>
            <a:r>
              <a:rPr lang="fr-CH" sz="1400" dirty="0" smtClean="0">
                <a:solidFill>
                  <a:srgbClr val="7030A0"/>
                </a:solidFill>
              </a:rPr>
              <a:t> : 236 places</a:t>
            </a:r>
          </a:p>
          <a:p>
            <a:r>
              <a:rPr lang="fr-CH" sz="1400" dirty="0" smtClean="0">
                <a:solidFill>
                  <a:srgbClr val="7030A0"/>
                </a:solidFill>
              </a:rPr>
              <a:t>				   Voie publique : 700 places</a:t>
            </a:r>
          </a:p>
          <a:p>
            <a:r>
              <a:rPr lang="fr-CH" sz="1400" u="sng" dirty="0" smtClean="0">
                <a:solidFill>
                  <a:srgbClr val="7030A0"/>
                </a:solidFill>
              </a:rPr>
              <a:t>Lancy-</a:t>
            </a:r>
            <a:r>
              <a:rPr lang="fr-CH" sz="1400" u="sng" dirty="0" err="1" smtClean="0">
                <a:solidFill>
                  <a:srgbClr val="7030A0"/>
                </a:solidFill>
              </a:rPr>
              <a:t>Bachet</a:t>
            </a:r>
            <a:r>
              <a:rPr lang="fr-CH" sz="1400" u="sng" dirty="0" smtClean="0">
                <a:solidFill>
                  <a:srgbClr val="7030A0"/>
                </a:solidFill>
              </a:rPr>
              <a:t> (11)</a:t>
            </a:r>
            <a:r>
              <a:rPr lang="fr-CH" sz="1400" dirty="0" smtClean="0">
                <a:solidFill>
                  <a:srgbClr val="7030A0"/>
                </a:solidFill>
              </a:rPr>
              <a:t>	   </a:t>
            </a:r>
            <a:r>
              <a:rPr lang="fr-CH" sz="1400" dirty="0" err="1" smtClean="0">
                <a:solidFill>
                  <a:srgbClr val="7030A0"/>
                </a:solidFill>
              </a:rPr>
              <a:t>Vélostation</a:t>
            </a:r>
            <a:r>
              <a:rPr lang="fr-CH" sz="1400" dirty="0" smtClean="0">
                <a:solidFill>
                  <a:srgbClr val="7030A0"/>
                </a:solidFill>
              </a:rPr>
              <a:t> : 270 places</a:t>
            </a:r>
          </a:p>
          <a:p>
            <a:r>
              <a:rPr lang="fr-CH" sz="1400" dirty="0" smtClean="0">
                <a:solidFill>
                  <a:srgbClr val="7030A0"/>
                </a:solidFill>
              </a:rPr>
              <a:t>			</a:t>
            </a:r>
            <a:r>
              <a:rPr lang="fr-CH" sz="1400" dirty="0">
                <a:solidFill>
                  <a:srgbClr val="7030A0"/>
                </a:solidFill>
              </a:rPr>
              <a:t>	</a:t>
            </a:r>
            <a:r>
              <a:rPr lang="fr-CH" sz="1400" dirty="0" smtClean="0">
                <a:solidFill>
                  <a:srgbClr val="7030A0"/>
                </a:solidFill>
              </a:rPr>
              <a:t>   Voie publique : 80 places</a:t>
            </a:r>
          </a:p>
          <a:p>
            <a:r>
              <a:rPr lang="fr-CH" sz="1400" u="sng" dirty="0" smtClean="0">
                <a:solidFill>
                  <a:srgbClr val="7030A0"/>
                </a:solidFill>
              </a:rPr>
              <a:t>Lancy-Pont-Rouge (12)</a:t>
            </a:r>
            <a:r>
              <a:rPr lang="fr-CH" sz="1400" dirty="0">
                <a:solidFill>
                  <a:srgbClr val="7030A0"/>
                </a:solidFill>
              </a:rPr>
              <a:t> </a:t>
            </a:r>
            <a:r>
              <a:rPr lang="fr-CH" sz="1400" dirty="0" smtClean="0">
                <a:solidFill>
                  <a:srgbClr val="7030A0"/>
                </a:solidFill>
              </a:rPr>
              <a:t>  </a:t>
            </a:r>
            <a:r>
              <a:rPr lang="fr-CH" sz="1400" dirty="0" err="1" smtClean="0">
                <a:solidFill>
                  <a:srgbClr val="7030A0"/>
                </a:solidFill>
              </a:rPr>
              <a:t>Vélostation</a:t>
            </a:r>
            <a:r>
              <a:rPr lang="fr-CH" sz="1400" dirty="0" smtClean="0">
                <a:solidFill>
                  <a:srgbClr val="7030A0"/>
                </a:solidFill>
              </a:rPr>
              <a:t> : 1200 places</a:t>
            </a:r>
          </a:p>
          <a:p>
            <a:r>
              <a:rPr lang="fr-CH" sz="1400" u="sng" dirty="0" smtClean="0">
                <a:solidFill>
                  <a:srgbClr val="7030A0"/>
                </a:solidFill>
              </a:rPr>
              <a:t>Genève-</a:t>
            </a:r>
            <a:r>
              <a:rPr lang="fr-CH" sz="1400" u="sng" dirty="0" err="1" smtClean="0">
                <a:solidFill>
                  <a:srgbClr val="7030A0"/>
                </a:solidFill>
              </a:rPr>
              <a:t>Champel</a:t>
            </a:r>
            <a:r>
              <a:rPr lang="fr-CH" sz="1400" u="sng" dirty="0" smtClean="0">
                <a:solidFill>
                  <a:srgbClr val="7030A0"/>
                </a:solidFill>
              </a:rPr>
              <a:t> (13)</a:t>
            </a:r>
            <a:r>
              <a:rPr lang="fr-CH" sz="1400" dirty="0" smtClean="0">
                <a:solidFill>
                  <a:srgbClr val="7030A0"/>
                </a:solidFill>
              </a:rPr>
              <a:t>	    Voie publique : 184 places</a:t>
            </a:r>
          </a:p>
          <a:p>
            <a:endParaRPr lang="fr-CH" sz="1400" dirty="0" smtClean="0">
              <a:solidFill>
                <a:schemeClr val="accent4"/>
              </a:solidFill>
            </a:endParaRPr>
          </a:p>
          <a:p>
            <a:r>
              <a:rPr lang="fr-CH" b="1" dirty="0" smtClean="0">
                <a:solidFill>
                  <a:schemeClr val="accent5"/>
                </a:solidFill>
              </a:rPr>
              <a:t>2022 </a:t>
            </a:r>
          </a:p>
          <a:p>
            <a:r>
              <a:rPr lang="fr-CH" sz="1400" u="sng" dirty="0" smtClean="0">
                <a:solidFill>
                  <a:schemeClr val="accent5"/>
                </a:solidFill>
              </a:rPr>
              <a:t>La Plaine (1) </a:t>
            </a:r>
            <a:r>
              <a:rPr lang="fr-CH" sz="1400" dirty="0" smtClean="0">
                <a:solidFill>
                  <a:schemeClr val="accent5"/>
                </a:solidFill>
              </a:rPr>
              <a:t>		36 places</a:t>
            </a:r>
          </a:p>
          <a:p>
            <a:r>
              <a:rPr lang="fr-CH" sz="1400" u="sng" dirty="0" err="1" smtClean="0">
                <a:solidFill>
                  <a:schemeClr val="accent5"/>
                </a:solidFill>
              </a:rPr>
              <a:t>Satigny</a:t>
            </a:r>
            <a:r>
              <a:rPr lang="fr-CH" sz="1400" u="sng" dirty="0" smtClean="0">
                <a:solidFill>
                  <a:schemeClr val="accent5"/>
                </a:solidFill>
              </a:rPr>
              <a:t> (2) </a:t>
            </a:r>
            <a:r>
              <a:rPr lang="fr-CH" sz="1400" dirty="0" smtClean="0">
                <a:solidFill>
                  <a:schemeClr val="accent5"/>
                </a:solidFill>
              </a:rPr>
              <a:t> 		25 places sous couvert</a:t>
            </a:r>
          </a:p>
          <a:p>
            <a:r>
              <a:rPr lang="fr-CH" sz="1400" u="sng" dirty="0" err="1" smtClean="0">
                <a:solidFill>
                  <a:schemeClr val="accent5"/>
                </a:solidFill>
              </a:rPr>
              <a:t>Zimeysa</a:t>
            </a:r>
            <a:r>
              <a:rPr lang="fr-CH" sz="1400" dirty="0" smtClean="0">
                <a:solidFill>
                  <a:schemeClr val="accent5"/>
                </a:solidFill>
              </a:rPr>
              <a:t> (3)		10 places sous couvert</a:t>
            </a:r>
          </a:p>
          <a:p>
            <a:r>
              <a:rPr lang="fr-CH" sz="1400" u="sng" dirty="0" smtClean="0">
                <a:solidFill>
                  <a:schemeClr val="accent5"/>
                </a:solidFill>
              </a:rPr>
              <a:t>Meyrin (</a:t>
            </a:r>
            <a:r>
              <a:rPr lang="fr-CH" sz="1400" dirty="0" smtClean="0">
                <a:solidFill>
                  <a:schemeClr val="accent5"/>
                </a:solidFill>
              </a:rPr>
              <a:t>4)			25 places sous couvert</a:t>
            </a:r>
          </a:p>
          <a:p>
            <a:r>
              <a:rPr lang="fr-CH" sz="1400" u="sng" dirty="0" smtClean="0">
                <a:solidFill>
                  <a:schemeClr val="accent5"/>
                </a:solidFill>
              </a:rPr>
              <a:t>Vernier (5)</a:t>
            </a:r>
            <a:r>
              <a:rPr lang="fr-CH" sz="1400" dirty="0" smtClean="0">
                <a:solidFill>
                  <a:schemeClr val="accent5"/>
                </a:solidFill>
              </a:rPr>
              <a:t>			20 places sous couvert</a:t>
            </a:r>
          </a:p>
          <a:p>
            <a:endParaRPr lang="fr-CH" sz="1400" dirty="0" smtClean="0">
              <a:solidFill>
                <a:schemeClr val="accent4"/>
              </a:solidFill>
            </a:endParaRPr>
          </a:p>
          <a:p>
            <a:r>
              <a:rPr lang="fr-CH" b="1" dirty="0" smtClean="0">
                <a:solidFill>
                  <a:schemeClr val="accent5"/>
                </a:solidFill>
              </a:rPr>
              <a:t>2025</a:t>
            </a:r>
          </a:p>
          <a:p>
            <a:r>
              <a:rPr lang="fr-CH" sz="1400" u="sng" dirty="0" err="1" smtClean="0">
                <a:solidFill>
                  <a:schemeClr val="accent5"/>
                </a:solidFill>
              </a:rPr>
              <a:t>Vélostation</a:t>
            </a:r>
            <a:r>
              <a:rPr lang="fr-CH" sz="1400" u="sng" dirty="0" smtClean="0">
                <a:solidFill>
                  <a:schemeClr val="accent5"/>
                </a:solidFill>
              </a:rPr>
              <a:t> Eaux-Vives Nord (14)</a:t>
            </a:r>
            <a:r>
              <a:rPr lang="fr-CH" sz="1400" dirty="0" smtClean="0">
                <a:solidFill>
                  <a:schemeClr val="accent5"/>
                </a:solidFill>
              </a:rPr>
              <a:t>    500 places</a:t>
            </a:r>
          </a:p>
          <a:p>
            <a:endParaRPr lang="fr-CH" sz="1400" dirty="0" smtClean="0">
              <a:solidFill>
                <a:schemeClr val="accent4"/>
              </a:solidFill>
            </a:endParaRPr>
          </a:p>
          <a:p>
            <a:endParaRPr lang="fr-CH" sz="1400" dirty="0" smtClean="0">
              <a:solidFill>
                <a:schemeClr val="accent4"/>
              </a:solidFill>
            </a:endParaRPr>
          </a:p>
          <a:p>
            <a:r>
              <a:rPr lang="fr-CH" b="1" i="1" dirty="0" smtClean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726564" y="6427224"/>
            <a:ext cx="432473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1100" dirty="0"/>
              <a:t>							</a:t>
            </a:r>
          </a:p>
          <a:p>
            <a:pPr algn="just"/>
            <a:r>
              <a:rPr lang="fr-CH" sz="1100" b="1" dirty="0"/>
              <a:t>							12.12.2018</a:t>
            </a:r>
            <a:endParaRPr lang="fr-CH" sz="11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8298" t="15503" r="26768"/>
          <a:stretch/>
        </p:blipFill>
        <p:spPr>
          <a:xfrm>
            <a:off x="4251033" y="1815596"/>
            <a:ext cx="4858552" cy="50424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6983667">
            <a:off x="6406500" y="3716018"/>
            <a:ext cx="2475860" cy="705839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ZoneTexte 2"/>
          <p:cNvSpPr txBox="1"/>
          <p:nvPr/>
        </p:nvSpPr>
        <p:spPr>
          <a:xfrm>
            <a:off x="7020272" y="5424899"/>
            <a:ext cx="576064" cy="18466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sz="600" b="1" dirty="0" err="1" smtClean="0">
                <a:solidFill>
                  <a:schemeClr val="accent4">
                    <a:lumMod val="50000"/>
                  </a:schemeClr>
                </a:solidFill>
              </a:rPr>
              <a:t>Cornavin</a:t>
            </a:r>
            <a:endParaRPr lang="fr-CH" sz="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983667">
            <a:off x="4986332" y="5223607"/>
            <a:ext cx="297797" cy="30979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6732240" y="5679864"/>
            <a:ext cx="2016224" cy="117813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 rot="19573536">
            <a:off x="3853294" y="5287350"/>
            <a:ext cx="2653441" cy="81047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7668344" y="5600566"/>
            <a:ext cx="360040" cy="348714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633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6023" t="16441" r="-632"/>
          <a:stretch/>
        </p:blipFill>
        <p:spPr>
          <a:xfrm>
            <a:off x="247350" y="3099079"/>
            <a:ext cx="4248472" cy="3747797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251520" y="813866"/>
            <a:ext cx="4968552" cy="2344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cap="none" dirty="0" smtClean="0"/>
              <a:t>Améliorer l'accès, la sécurité et le confort des déplacements vers les gares</a:t>
            </a:r>
          </a:p>
          <a:p>
            <a:pPr>
              <a:buFont typeface="Wingdings" panose="05000000000000000000" pitchFamily="2" charset="2"/>
              <a:buChar char="Ø"/>
            </a:pPr>
            <a:endParaRPr lang="fr-CH" cap="none" dirty="0" smtClean="0"/>
          </a:p>
          <a:p>
            <a:pPr marL="0" indent="0">
              <a:buNone/>
            </a:pPr>
            <a:endParaRPr lang="fr-CH" cap="none" dirty="0" smtClean="0"/>
          </a:p>
          <a:p>
            <a:pPr marL="0" indent="0">
              <a:buNone/>
            </a:pPr>
            <a:r>
              <a:rPr lang="fr-CH" cap="none" dirty="0" smtClean="0"/>
              <a:t>Aménager les interfaces </a:t>
            </a:r>
            <a:br>
              <a:rPr lang="fr-CH" cap="none" dirty="0" smtClean="0"/>
            </a:br>
            <a:r>
              <a:rPr lang="fr-CH" cap="none" dirty="0" smtClean="0"/>
              <a:t>pour faciliter les transbordements</a:t>
            </a:r>
          </a:p>
          <a:p>
            <a:pPr marL="0" indent="0">
              <a:buNone/>
            </a:pPr>
            <a:endParaRPr lang="fr-CH" dirty="0"/>
          </a:p>
          <a:p>
            <a:endParaRPr lang="fr-CH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Mobilité douce : développer les infrastructures</a:t>
            </a:r>
            <a:endParaRPr lang="fr-CH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647" y="755412"/>
            <a:ext cx="3239841" cy="160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735242" y="1989038"/>
            <a:ext cx="200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LANCY-BACHET</a:t>
            </a:r>
            <a:endParaRPr lang="fr-CH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7" descr="_1_0E060CA00E084F980047E75AC125830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243" y="2467991"/>
            <a:ext cx="3229246" cy="160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777696" y="3666353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GENÈVE-CHAMPEL</a:t>
            </a:r>
            <a:endParaRPr lang="fr-CH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46248" y="4347062"/>
            <a:ext cx="4490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  <a:p>
            <a:endParaRPr lang="fr-CH" dirty="0"/>
          </a:p>
          <a:p>
            <a:r>
              <a:rPr lang="fr-CH" b="1" dirty="0">
                <a:solidFill>
                  <a:schemeClr val="accent4"/>
                </a:solidFill>
              </a:rPr>
              <a:t>Priorité à la réalisation </a:t>
            </a:r>
            <a:r>
              <a:rPr lang="fr-CH" b="1" dirty="0" smtClean="0">
                <a:solidFill>
                  <a:schemeClr val="accent4"/>
                </a:solidFill>
              </a:rPr>
              <a:t>du</a:t>
            </a:r>
            <a:br>
              <a:rPr lang="fr-CH" b="1" dirty="0" smtClean="0">
                <a:solidFill>
                  <a:schemeClr val="accent4"/>
                </a:solidFill>
              </a:rPr>
            </a:br>
            <a:r>
              <a:rPr lang="fr-CH" b="1" dirty="0" smtClean="0">
                <a:solidFill>
                  <a:schemeClr val="accent4"/>
                </a:solidFill>
              </a:rPr>
              <a:t>U </a:t>
            </a:r>
            <a:r>
              <a:rPr lang="fr-CH" b="1" dirty="0">
                <a:solidFill>
                  <a:schemeClr val="accent4"/>
                </a:solidFill>
              </a:rPr>
              <a:t>lacustre et de la </a:t>
            </a:r>
            <a:r>
              <a:rPr lang="fr-CH" b="1" dirty="0" smtClean="0">
                <a:solidFill>
                  <a:schemeClr val="accent4"/>
                </a:solidFill>
              </a:rPr>
              <a:t>passerelle piétonne, </a:t>
            </a:r>
            <a:r>
              <a:rPr lang="fr-CH" b="1" dirty="0">
                <a:solidFill>
                  <a:schemeClr val="accent4"/>
                </a:solidFill>
              </a:rPr>
              <a:t/>
            </a:r>
            <a:br>
              <a:rPr lang="fr-CH" b="1" dirty="0">
                <a:solidFill>
                  <a:schemeClr val="accent4"/>
                </a:solidFill>
              </a:rPr>
            </a:br>
            <a:r>
              <a:rPr lang="fr-CH" b="1" dirty="0">
                <a:solidFill>
                  <a:schemeClr val="accent4"/>
                </a:solidFill>
              </a:rPr>
              <a:t>qui permettront de relier les deux rives et les pénétrantes cyclables </a:t>
            </a:r>
          </a:p>
          <a:p>
            <a:pPr>
              <a:buFont typeface="Wingdings" panose="05000000000000000000" pitchFamily="2" charset="2"/>
              <a:buChar char="Ø"/>
            </a:pPr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807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Thème de couleur DGM">
      <a:dk1>
        <a:srgbClr val="000000"/>
      </a:dk1>
      <a:lt1>
        <a:sysClr val="window" lastClr="FFFFFF"/>
      </a:lt1>
      <a:dk2>
        <a:srgbClr val="CD4810"/>
      </a:dk2>
      <a:lt2>
        <a:srgbClr val="FFE70E"/>
      </a:lt2>
      <a:accent1>
        <a:srgbClr val="B9C803"/>
      </a:accent1>
      <a:accent2>
        <a:srgbClr val="F3A116"/>
      </a:accent2>
      <a:accent3>
        <a:srgbClr val="E01550"/>
      </a:accent3>
      <a:accent4>
        <a:srgbClr val="218AD7"/>
      </a:accent4>
      <a:accent5>
        <a:srgbClr val="009595"/>
      </a:accent5>
      <a:accent6>
        <a:srgbClr val="950F61"/>
      </a:accent6>
      <a:hlink>
        <a:srgbClr val="9C1A62"/>
      </a:hlink>
      <a:folHlink>
        <a:srgbClr val="143C6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RT-FONCE">
  <a:themeElements>
    <a:clrScheme name="Thème de couleur DGM">
      <a:dk1>
        <a:srgbClr val="000000"/>
      </a:dk1>
      <a:lt1>
        <a:sysClr val="window" lastClr="FFFFFF"/>
      </a:lt1>
      <a:dk2>
        <a:srgbClr val="CD4810"/>
      </a:dk2>
      <a:lt2>
        <a:srgbClr val="FFE70E"/>
      </a:lt2>
      <a:accent1>
        <a:srgbClr val="B9C803"/>
      </a:accent1>
      <a:accent2>
        <a:srgbClr val="F3A116"/>
      </a:accent2>
      <a:accent3>
        <a:srgbClr val="E01550"/>
      </a:accent3>
      <a:accent4>
        <a:srgbClr val="218AD7"/>
      </a:accent4>
      <a:accent5>
        <a:srgbClr val="009595"/>
      </a:accent5>
      <a:accent6>
        <a:srgbClr val="950F61"/>
      </a:accent6>
      <a:hlink>
        <a:srgbClr val="9C1A62"/>
      </a:hlink>
      <a:folHlink>
        <a:srgbClr val="143C6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RANGE">
  <a:themeElements>
    <a:clrScheme name="Thème de couleur DGM">
      <a:dk1>
        <a:srgbClr val="000000"/>
      </a:dk1>
      <a:lt1>
        <a:sysClr val="window" lastClr="FFFFFF"/>
      </a:lt1>
      <a:dk2>
        <a:srgbClr val="CD4810"/>
      </a:dk2>
      <a:lt2>
        <a:srgbClr val="FFE70E"/>
      </a:lt2>
      <a:accent1>
        <a:srgbClr val="B9C803"/>
      </a:accent1>
      <a:accent2>
        <a:srgbClr val="F3A116"/>
      </a:accent2>
      <a:accent3>
        <a:srgbClr val="E01550"/>
      </a:accent3>
      <a:accent4>
        <a:srgbClr val="218AD7"/>
      </a:accent4>
      <a:accent5>
        <a:srgbClr val="009595"/>
      </a:accent5>
      <a:accent6>
        <a:srgbClr val="950F61"/>
      </a:accent6>
      <a:hlink>
        <a:srgbClr val="9C1A62"/>
      </a:hlink>
      <a:folHlink>
        <a:srgbClr val="143C6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LEU">
  <a:themeElements>
    <a:clrScheme name="Thème de couleur DGM">
      <a:dk1>
        <a:srgbClr val="000000"/>
      </a:dk1>
      <a:lt1>
        <a:sysClr val="window" lastClr="FFFFFF"/>
      </a:lt1>
      <a:dk2>
        <a:srgbClr val="CD4810"/>
      </a:dk2>
      <a:lt2>
        <a:srgbClr val="FFE70E"/>
      </a:lt2>
      <a:accent1>
        <a:srgbClr val="B9C803"/>
      </a:accent1>
      <a:accent2>
        <a:srgbClr val="F3A116"/>
      </a:accent2>
      <a:accent3>
        <a:srgbClr val="E01550"/>
      </a:accent3>
      <a:accent4>
        <a:srgbClr val="218AD7"/>
      </a:accent4>
      <a:accent5>
        <a:srgbClr val="009595"/>
      </a:accent5>
      <a:accent6>
        <a:srgbClr val="950F61"/>
      </a:accent6>
      <a:hlink>
        <a:srgbClr val="9C1A62"/>
      </a:hlink>
      <a:folHlink>
        <a:srgbClr val="143C6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LEU-FONCE">
  <a:themeElements>
    <a:clrScheme name="Thème de couleur DGM">
      <a:dk1>
        <a:srgbClr val="000000"/>
      </a:dk1>
      <a:lt1>
        <a:sysClr val="window" lastClr="FFFFFF"/>
      </a:lt1>
      <a:dk2>
        <a:srgbClr val="CD4810"/>
      </a:dk2>
      <a:lt2>
        <a:srgbClr val="FFE70E"/>
      </a:lt2>
      <a:accent1>
        <a:srgbClr val="B9C803"/>
      </a:accent1>
      <a:accent2>
        <a:srgbClr val="F3A116"/>
      </a:accent2>
      <a:accent3>
        <a:srgbClr val="E01550"/>
      </a:accent3>
      <a:accent4>
        <a:srgbClr val="218AD7"/>
      </a:accent4>
      <a:accent5>
        <a:srgbClr val="009595"/>
      </a:accent5>
      <a:accent6>
        <a:srgbClr val="950F61"/>
      </a:accent6>
      <a:hlink>
        <a:srgbClr val="9C1A62"/>
      </a:hlink>
      <a:folHlink>
        <a:srgbClr val="143C6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LEU-VERT">
  <a:themeElements>
    <a:clrScheme name="Thème de couleur DGM">
      <a:dk1>
        <a:srgbClr val="000000"/>
      </a:dk1>
      <a:lt1>
        <a:sysClr val="window" lastClr="FFFFFF"/>
      </a:lt1>
      <a:dk2>
        <a:srgbClr val="CD4810"/>
      </a:dk2>
      <a:lt2>
        <a:srgbClr val="FFE70E"/>
      </a:lt2>
      <a:accent1>
        <a:srgbClr val="B9C803"/>
      </a:accent1>
      <a:accent2>
        <a:srgbClr val="F3A116"/>
      </a:accent2>
      <a:accent3>
        <a:srgbClr val="E01550"/>
      </a:accent3>
      <a:accent4>
        <a:srgbClr val="218AD7"/>
      </a:accent4>
      <a:accent5>
        <a:srgbClr val="009595"/>
      </a:accent5>
      <a:accent6>
        <a:srgbClr val="950F61"/>
      </a:accent6>
      <a:hlink>
        <a:srgbClr val="9C1A62"/>
      </a:hlink>
      <a:folHlink>
        <a:srgbClr val="143C6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VIOLET">
  <a:themeElements>
    <a:clrScheme name="Thème de couleur DGM">
      <a:dk1>
        <a:srgbClr val="000000"/>
      </a:dk1>
      <a:lt1>
        <a:sysClr val="window" lastClr="FFFFFF"/>
      </a:lt1>
      <a:dk2>
        <a:srgbClr val="CD4810"/>
      </a:dk2>
      <a:lt2>
        <a:srgbClr val="FFE70E"/>
      </a:lt2>
      <a:accent1>
        <a:srgbClr val="B9C803"/>
      </a:accent1>
      <a:accent2>
        <a:srgbClr val="F3A116"/>
      </a:accent2>
      <a:accent3>
        <a:srgbClr val="E01550"/>
      </a:accent3>
      <a:accent4>
        <a:srgbClr val="218AD7"/>
      </a:accent4>
      <a:accent5>
        <a:srgbClr val="009595"/>
      </a:accent5>
      <a:accent6>
        <a:srgbClr val="950F61"/>
      </a:accent6>
      <a:hlink>
        <a:srgbClr val="9C1A62"/>
      </a:hlink>
      <a:folHlink>
        <a:srgbClr val="143C6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ROSE">
  <a:themeElements>
    <a:clrScheme name="Thème de couleur DGM">
      <a:dk1>
        <a:srgbClr val="000000"/>
      </a:dk1>
      <a:lt1>
        <a:sysClr val="window" lastClr="FFFFFF"/>
      </a:lt1>
      <a:dk2>
        <a:srgbClr val="CD4810"/>
      </a:dk2>
      <a:lt2>
        <a:srgbClr val="FFE70E"/>
      </a:lt2>
      <a:accent1>
        <a:srgbClr val="B9C803"/>
      </a:accent1>
      <a:accent2>
        <a:srgbClr val="F3A116"/>
      </a:accent2>
      <a:accent3>
        <a:srgbClr val="E01550"/>
      </a:accent3>
      <a:accent4>
        <a:srgbClr val="218AD7"/>
      </a:accent4>
      <a:accent5>
        <a:srgbClr val="009595"/>
      </a:accent5>
      <a:accent6>
        <a:srgbClr val="950F61"/>
      </a:accent6>
      <a:hlink>
        <a:srgbClr val="9C1A62"/>
      </a:hlink>
      <a:folHlink>
        <a:srgbClr val="143C6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OUGE">
  <a:themeElements>
    <a:clrScheme name="Thème de couleur DGM">
      <a:dk1>
        <a:srgbClr val="000000"/>
      </a:dk1>
      <a:lt1>
        <a:sysClr val="window" lastClr="FFFFFF"/>
      </a:lt1>
      <a:dk2>
        <a:srgbClr val="CD4810"/>
      </a:dk2>
      <a:lt2>
        <a:srgbClr val="FFE70E"/>
      </a:lt2>
      <a:accent1>
        <a:srgbClr val="B9C803"/>
      </a:accent1>
      <a:accent2>
        <a:srgbClr val="F3A116"/>
      </a:accent2>
      <a:accent3>
        <a:srgbClr val="E01550"/>
      </a:accent3>
      <a:accent4>
        <a:srgbClr val="218AD7"/>
      </a:accent4>
      <a:accent5>
        <a:srgbClr val="009595"/>
      </a:accent5>
      <a:accent6>
        <a:srgbClr val="950F61"/>
      </a:accent6>
      <a:hlink>
        <a:srgbClr val="9C1A62"/>
      </a:hlink>
      <a:folHlink>
        <a:srgbClr val="143C6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11577</TotalTime>
  <Words>492</Words>
  <Application>Microsoft Office PowerPoint</Application>
  <PresentationFormat>Affichage à l'écran (4:3)</PresentationFormat>
  <Paragraphs>176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17</vt:i4>
      </vt:variant>
    </vt:vector>
  </HeadingPairs>
  <TitlesOfParts>
    <vt:vector size="31" baseType="lpstr">
      <vt:lpstr>Arial</vt:lpstr>
      <vt:lpstr>Arial Black</vt:lpstr>
      <vt:lpstr>Calibri</vt:lpstr>
      <vt:lpstr>Courier New</vt:lpstr>
      <vt:lpstr>Wingdings</vt:lpstr>
      <vt:lpstr>blank</vt:lpstr>
      <vt:lpstr>VERT-FONCE</vt:lpstr>
      <vt:lpstr>ORANGE</vt:lpstr>
      <vt:lpstr>BLEU</vt:lpstr>
      <vt:lpstr>BLEU-FONCE</vt:lpstr>
      <vt:lpstr>BLEU-VERT</vt:lpstr>
      <vt:lpstr>VIOLET</vt:lpstr>
      <vt:lpstr>ROSE</vt:lpstr>
      <vt:lpstr>ROUGE</vt:lpstr>
      <vt:lpstr>Léman express  Une chance pour notre société et pour notre qualité de vie</vt:lpstr>
      <vt:lpstr>Dans un an, une nouvelle ère de la mobilité</vt:lpstr>
      <vt:lpstr>Dans un an, une nouvelle ère de la mobilité</vt:lpstr>
      <vt:lpstr>Mes priorités stratégiques</vt:lpstr>
      <vt:lpstr>Le Léman Express: trait d'union de toute une région</vt:lpstr>
      <vt:lpstr>transports publics: Rabattements sur les gares</vt:lpstr>
      <vt:lpstr>Voitures et MoTos: Parking proches des gares</vt:lpstr>
      <vt:lpstr>Présentation PowerPoint</vt:lpstr>
      <vt:lpstr>Mobilité douce : développer les infrastructures</vt:lpstr>
      <vt:lpstr>Renforcer l'offre de transports publics</vt:lpstr>
      <vt:lpstr>Investissements massifs pour la mobilité</vt:lpstr>
      <vt:lpstr>Le stationnement : un levier essentiel</vt:lpstr>
      <vt:lpstr>Modifications législatives</vt:lpstr>
      <vt:lpstr>Modifications législatives</vt:lpstr>
      <vt:lpstr>Gestion du stationnement dans les entreprises </vt:lpstr>
      <vt:lpstr>Conclusion : Une période charnière</vt:lpstr>
      <vt:lpstr>Merci pour votre attention </vt:lpstr>
    </vt:vector>
  </TitlesOfParts>
  <Company>Etat de Genève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Robyr Pratte Virginie Michèle (DETA)</dc:creator>
  <cp:lastModifiedBy>Zurbrugg Anne (DI)</cp:lastModifiedBy>
  <cp:revision>485</cp:revision>
  <cp:lastPrinted>2019-03-19T13:22:49Z</cp:lastPrinted>
  <dcterms:created xsi:type="dcterms:W3CDTF">2018-06-04T13:02:09Z</dcterms:created>
  <dcterms:modified xsi:type="dcterms:W3CDTF">2019-03-19T13:25:10Z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-221032502</vt:i4>
  </property>
  <property fmtid="{D5CDD505-2E9C-101B-9397-08002B2CF9AE}" pid="4" name="_EmailSubject">
    <vt:lpwstr>Powerpoint pour AG Pic-Vert 19 mars</vt:lpwstr>
  </property>
  <property fmtid="{D5CDD505-2E9C-101B-9397-08002B2CF9AE}" pid="5" name="_AuthorEmail">
    <vt:lpwstr>Roland.rg.Godel@etat.ge.ch</vt:lpwstr>
  </property>
  <property fmtid="{D5CDD505-2E9C-101B-9397-08002B2CF9AE}" pid="6" name="_AuthorEmailDisplayName">
    <vt:lpwstr>Godel Roland (DI)</vt:lpwstr>
  </property>
  <property fmtid="{D5CDD505-2E9C-101B-9397-08002B2CF9AE}" pid="7" name="_PreviousAdHocReviewCycleID">
    <vt:i4>-1354546553</vt:i4>
  </property>
</Properties>
</file>